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256" r:id="rId5"/>
    <p:sldId id="266" r:id="rId6"/>
    <p:sldId id="268" r:id="rId7"/>
    <p:sldId id="278" r:id="rId8"/>
    <p:sldId id="279" r:id="rId9"/>
    <p:sldId id="280" r:id="rId10"/>
    <p:sldId id="281" r:id="rId11"/>
    <p:sldId id="282" r:id="rId12"/>
    <p:sldId id="283" r:id="rId13"/>
    <p:sldId id="284" r:id="rId14"/>
    <p:sldId id="295" r:id="rId15"/>
    <p:sldId id="296" r:id="rId16"/>
    <p:sldId id="297" r:id="rId17"/>
    <p:sldId id="298" r:id="rId18"/>
    <p:sldId id="299" r:id="rId19"/>
    <p:sldId id="300" r:id="rId20"/>
    <p:sldId id="301" r:id="rId21"/>
    <p:sldId id="303" r:id="rId22"/>
    <p:sldId id="259" r:id="rId23"/>
    <p:sldId id="267" r:id="rId24"/>
    <p:sldId id="270" r:id="rId25"/>
    <p:sldId id="272" r:id="rId26"/>
    <p:sldId id="271" r:id="rId27"/>
    <p:sldId id="273" r:id="rId28"/>
    <p:sldId id="269" r:id="rId29"/>
    <p:sldId id="285" r:id="rId30"/>
    <p:sldId id="304" r:id="rId31"/>
    <p:sldId id="305" r:id="rId32"/>
    <p:sldId id="286" r:id="rId33"/>
    <p:sldId id="287" r:id="rId34"/>
    <p:sldId id="288" r:id="rId35"/>
    <p:sldId id="289" r:id="rId36"/>
    <p:sldId id="290" r:id="rId37"/>
    <p:sldId id="294" r:id="rId38"/>
    <p:sldId id="306" r:id="rId39"/>
    <p:sldId id="307" r:id="rId40"/>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17" autoAdjust="0"/>
  </p:normalViewPr>
  <p:slideViewPr>
    <p:cSldViewPr snapToGrid="0">
      <p:cViewPr varScale="1">
        <p:scale>
          <a:sx n="74" d="100"/>
          <a:sy n="74" d="100"/>
        </p:scale>
        <p:origin x="576"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75" d="100"/>
          <a:sy n="75" d="100"/>
        </p:scale>
        <p:origin x="4080" y="3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xmlns=""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3BF63AE-11F5-41FF-9C2D-2101AFCED171}" type="datetime1">
              <a:rPr lang="es-ES" smtClean="0"/>
              <a:t>01/06/2023</a:t>
            </a:fld>
            <a:endParaRPr lang="es-ES" dirty="0"/>
          </a:p>
        </p:txBody>
      </p:sp>
      <p:sp>
        <p:nvSpPr>
          <p:cNvPr id="4" name="Marcador de pie de página 3">
            <a:extLst>
              <a:ext uri="{FF2B5EF4-FFF2-40B4-BE49-F238E27FC236}">
                <a16:creationId xmlns:a16="http://schemas.microsoft.com/office/drawing/2014/main" xmlns=""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número de diapositiva 4">
            <a:extLst>
              <a:ext uri="{FF2B5EF4-FFF2-40B4-BE49-F238E27FC236}">
                <a16:creationId xmlns:a16="http://schemas.microsoft.com/office/drawing/2014/main" xmlns=""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0AC623C-86E0-4A85-83FB-F4A716956FD4}" type="slidenum">
              <a:rPr lang="es-ES" smtClean="0"/>
              <a:t>‹Nº›</a:t>
            </a:fld>
            <a:endParaRPr lang="es-E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3F6B-7F01-4062-9737-05884C46A174}" type="datetime1">
              <a:rPr lang="es-ES" smtClean="0"/>
              <a:pPr/>
              <a:t>01/06/2023</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37D7554-D10C-4E29-B8E6-BB7111FA614F}" type="slidenum">
              <a:rPr lang="es-ES" noProof="0" smtClean="0"/>
              <a:t>‹Nº›</a:t>
            </a:fld>
            <a:endParaRPr lang="es-ES" noProof="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C37D7554-D10C-4E29-B8E6-BB7111FA614F}" type="slidenum">
              <a:rPr lang="es-ES" smtClean="0"/>
              <a:t>1</a:t>
            </a:fld>
            <a:endParaRPr lang="es-ES"/>
          </a:p>
        </p:txBody>
      </p:sp>
    </p:spTree>
    <p:extLst>
      <p:ext uri="{BB962C8B-B14F-4D97-AF65-F5344CB8AC3E}">
        <p14:creationId xmlns:p14="http://schemas.microsoft.com/office/powerpoint/2010/main" val="76684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C37D7554-D10C-4E29-B8E6-BB7111FA614F}" type="slidenum">
              <a:rPr lang="es-ES" smtClean="0"/>
              <a:t>3</a:t>
            </a:fld>
            <a:endParaRPr lang="es-ES"/>
          </a:p>
        </p:txBody>
      </p:sp>
    </p:spTree>
    <p:extLst>
      <p:ext uri="{BB962C8B-B14F-4D97-AF65-F5344CB8AC3E}">
        <p14:creationId xmlns:p14="http://schemas.microsoft.com/office/powerpoint/2010/main" val="4134844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C37D7554-D10C-4E29-B8E6-BB7111FA614F}" type="slidenum">
              <a:rPr lang="es-ES" smtClean="0"/>
              <a:t>19</a:t>
            </a:fld>
            <a:endParaRPr lang="es-ES"/>
          </a:p>
        </p:txBody>
      </p:sp>
    </p:spTree>
    <p:extLst>
      <p:ext uri="{BB962C8B-B14F-4D97-AF65-F5344CB8AC3E}">
        <p14:creationId xmlns:p14="http://schemas.microsoft.com/office/powerpoint/2010/main" val="287157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C37D7554-D10C-4E29-B8E6-BB7111FA614F}" type="slidenum">
              <a:rPr lang="es-ES" smtClean="0"/>
              <a:t>25</a:t>
            </a:fld>
            <a:endParaRPr lang="es-ES"/>
          </a:p>
        </p:txBody>
      </p:sp>
    </p:spTree>
    <p:extLst>
      <p:ext uri="{BB962C8B-B14F-4D97-AF65-F5344CB8AC3E}">
        <p14:creationId xmlns:p14="http://schemas.microsoft.com/office/powerpoint/2010/main" val="56490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C37D7554-D10C-4E29-B8E6-BB7111FA614F}" type="slidenum">
              <a:rPr lang="es-ES" smtClean="0"/>
              <a:t>34</a:t>
            </a:fld>
            <a:endParaRPr lang="es-ES"/>
          </a:p>
        </p:txBody>
      </p:sp>
    </p:spTree>
    <p:extLst>
      <p:ext uri="{BB962C8B-B14F-4D97-AF65-F5344CB8AC3E}">
        <p14:creationId xmlns:p14="http://schemas.microsoft.com/office/powerpoint/2010/main" val="1753560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Marcador de posición de imagen 10">
            <a:extLst>
              <a:ext uri="{FF2B5EF4-FFF2-40B4-BE49-F238E27FC236}">
                <a16:creationId xmlns:a16="http://schemas.microsoft.com/office/drawing/2014/main" xmlns="" id="{AF30CF48-DD5D-4C81-BA7E-470DCBA61E62}"/>
              </a:ext>
            </a:extLst>
          </p:cNvPr>
          <p:cNvSpPr>
            <a:spLocks noGrp="1"/>
          </p:cNvSpPr>
          <p:nvPr>
            <p:ph type="pic" sz="quarter" idx="10" hasCustomPrompt="1"/>
          </p:nvPr>
        </p:nvSpPr>
        <p:spPr>
          <a:xfrm>
            <a:off x="2476500" y="622103"/>
            <a:ext cx="9715500" cy="3720928"/>
          </a:xfrm>
          <a:prstGeom prst="rect">
            <a:avLst/>
          </a:prstGeom>
        </p:spPr>
        <p:txBody>
          <a:bodyPr rtlCol="0"/>
          <a:lstStyle>
            <a:lvl1pPr marL="0" indent="0" algn="ctr">
              <a:buNone/>
              <a:defRPr/>
            </a:lvl1pPr>
          </a:lstStyle>
          <a:p>
            <a:pPr rtl="0"/>
            <a:r>
              <a:rPr lang="es-ES" noProof="0"/>
              <a:t>Haga clic para agregar una foto</a:t>
            </a:r>
          </a:p>
        </p:txBody>
      </p:sp>
      <p:cxnSp>
        <p:nvCxnSpPr>
          <p:cNvPr id="15" name="Conector recto 14">
            <a:extLst>
              <a:ext uri="{FF2B5EF4-FFF2-40B4-BE49-F238E27FC236}">
                <a16:creationId xmlns:a16="http://schemas.microsoft.com/office/drawing/2014/main" xmlns=""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Marcador de texto 12">
            <a:extLst>
              <a:ext uri="{FF2B5EF4-FFF2-40B4-BE49-F238E27FC236}">
                <a16:creationId xmlns:a16="http://schemas.microsoft.com/office/drawing/2014/main" xmlns="" id="{C78B2B3F-3573-4632-872A-ADB36AF4125A}"/>
              </a:ext>
            </a:extLst>
          </p:cNvPr>
          <p:cNvSpPr>
            <a:spLocks noGrp="1"/>
          </p:cNvSpPr>
          <p:nvPr>
            <p:ph type="body" sz="quarter" idx="12" hasCustomPrompt="1"/>
          </p:nvPr>
        </p:nvSpPr>
        <p:spPr>
          <a:xfrm>
            <a:off x="6359337" y="5779363"/>
            <a:ext cx="2459114" cy="685430"/>
          </a:xfrm>
          <a:prstGeom prst="rect">
            <a:avLst/>
          </a:prstGeom>
        </p:spPr>
        <p:txBody>
          <a:bodyPr rtlCol="0"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rtl="0"/>
            <a:r>
              <a:rPr lang="es-ES" noProof="0"/>
              <a:t>Haga clic para agregar un nombre</a:t>
            </a:r>
          </a:p>
        </p:txBody>
      </p:sp>
      <p:sp>
        <p:nvSpPr>
          <p:cNvPr id="12" name="Marcador de texto 12">
            <a:extLst>
              <a:ext uri="{FF2B5EF4-FFF2-40B4-BE49-F238E27FC236}">
                <a16:creationId xmlns:a16="http://schemas.microsoft.com/office/drawing/2014/main" xmlns="" id="{6FF5EE2F-D68A-4C3C-A342-4C0CE6CE20CB}"/>
              </a:ext>
            </a:extLst>
          </p:cNvPr>
          <p:cNvSpPr>
            <a:spLocks noGrp="1"/>
          </p:cNvSpPr>
          <p:nvPr>
            <p:ph type="body" sz="quarter" idx="13" hasCustomPrompt="1"/>
          </p:nvPr>
        </p:nvSpPr>
        <p:spPr>
          <a:xfrm>
            <a:off x="9299663" y="5791178"/>
            <a:ext cx="2459114" cy="685429"/>
          </a:xfrm>
          <a:prstGeom prst="rect">
            <a:avLst/>
          </a:prstGeom>
        </p:spPr>
        <p:txBody>
          <a:bodyPr rtlCol="0" anchor="ctr"/>
          <a:lstStyle>
            <a:lvl1pPr marL="0" indent="0">
              <a:lnSpc>
                <a:spcPct val="80000"/>
              </a:lnSpc>
              <a:spcBef>
                <a:spcPts val="0"/>
              </a:spcBef>
              <a:buNone/>
              <a:defRPr sz="1600" cap="all" spc="100" baseline="0">
                <a:solidFill>
                  <a:schemeClr val="accent1"/>
                </a:solidFill>
                <a:latin typeface="+mn-lt"/>
              </a:defRPr>
            </a:lvl1pPr>
          </a:lstStyle>
          <a:p>
            <a:pPr lvl="0" rtl="0"/>
            <a:r>
              <a:rPr lang="es-ES" noProof="0"/>
              <a:t>Haga clic para agregar una fecha</a:t>
            </a:r>
          </a:p>
        </p:txBody>
      </p:sp>
      <p:sp>
        <p:nvSpPr>
          <p:cNvPr id="2" name="Título 1">
            <a:extLst>
              <a:ext uri="{FF2B5EF4-FFF2-40B4-BE49-F238E27FC236}">
                <a16:creationId xmlns:a16="http://schemas.microsoft.com/office/drawing/2014/main" xmlns="" id="{D52DB723-8435-4F35-BF55-AFB7DC8FD4C3}"/>
              </a:ext>
            </a:extLst>
          </p:cNvPr>
          <p:cNvSpPr>
            <a:spLocks noGrp="1"/>
          </p:cNvSpPr>
          <p:nvPr>
            <p:ph type="title" hasCustomPrompt="1"/>
          </p:nvPr>
        </p:nvSpPr>
        <p:spPr>
          <a:xfrm>
            <a:off x="995205" y="4965134"/>
            <a:ext cx="4333088" cy="1596004"/>
          </a:xfrm>
          <a:prstGeom prst="rect">
            <a:avLst/>
          </a:prstGeom>
        </p:spPr>
        <p:txBody>
          <a:bodyPr rtlCol="0" anchor="ctr"/>
          <a:lstStyle>
            <a:lvl1pPr>
              <a:lnSpc>
                <a:spcPct val="80000"/>
              </a:lnSpc>
              <a:defRPr sz="5000" spc="100" baseline="0">
                <a:solidFill>
                  <a:schemeClr val="accent5">
                    <a:lumMod val="20000"/>
                    <a:lumOff val="80000"/>
                  </a:schemeClr>
                </a:solidFill>
              </a:defRPr>
            </a:lvl1pPr>
          </a:lstStyle>
          <a:p>
            <a:pPr rtl="0"/>
            <a:r>
              <a:rPr lang="es-ES" noProof="0"/>
              <a:t>Haga clic para agregar un título</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de Contoso con la competencia">
    <p:spTree>
      <p:nvGrpSpPr>
        <p:cNvPr id="1" name=""/>
        <p:cNvGrpSpPr/>
        <p:nvPr/>
      </p:nvGrpSpPr>
      <p:grpSpPr>
        <a:xfrm>
          <a:off x="0" y="0"/>
          <a:ext cx="0" cy="0"/>
          <a:chOff x="0" y="0"/>
          <a:chExt cx="0" cy="0"/>
        </a:xfrm>
      </p:grpSpPr>
      <p:sp>
        <p:nvSpPr>
          <p:cNvPr id="12" name="Marcador de posición de imagen 10">
            <a:extLst>
              <a:ext uri="{FF2B5EF4-FFF2-40B4-BE49-F238E27FC236}">
                <a16:creationId xmlns:a16="http://schemas.microsoft.com/office/drawing/2014/main" xmlns="" id="{995D6E1F-61DD-45C8-BD0F-87774F3858F1}"/>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2A3F1E30-78A1-4D04-868B-2FF65A0CDB7B}"/>
              </a:ext>
            </a:extLst>
          </p:cNvPr>
          <p:cNvSpPr>
            <a:spLocks noGrp="1"/>
          </p:cNvSpPr>
          <p:nvPr>
            <p:ph type="dt" sz="half" idx="10"/>
          </p:nvPr>
        </p:nvSpPr>
        <p:spPr/>
        <p:txBody>
          <a:bodyPr rtlCol="0"/>
          <a:lstStyle/>
          <a:p>
            <a:pPr rtl="0"/>
            <a:r>
              <a:rPr lang="es-MX" noProof="0"/>
              <a:t>05/08/20XX</a:t>
            </a:r>
            <a:endParaRPr lang="es-ES" noProof="0"/>
          </a:p>
        </p:txBody>
      </p:sp>
      <p:sp>
        <p:nvSpPr>
          <p:cNvPr id="6" name="Marcador de número de diapositiva 5">
            <a:extLst>
              <a:ext uri="{FF2B5EF4-FFF2-40B4-BE49-F238E27FC236}">
                <a16:creationId xmlns:a16="http://schemas.microsoft.com/office/drawing/2014/main" xmlns="" id="{0A92EE5A-2D26-4A38-BF97-6266BFC42526}"/>
              </a:ext>
            </a:extLst>
          </p:cNvPr>
          <p:cNvSpPr>
            <a:spLocks noGrp="1"/>
          </p:cNvSpPr>
          <p:nvPr>
            <p:ph type="sldNum" sz="quarter" idx="12"/>
          </p:nvPr>
        </p:nvSpPr>
        <p:spPr/>
        <p:txBody>
          <a:bodyPr rtlCol="0"/>
          <a:lstStyle/>
          <a:p>
            <a:pPr rtl="0"/>
            <a:fld id="{18D65601-5AE2-46FC-B138-694DDD2B510D}" type="slidenum">
              <a:rPr lang="es-ES" noProof="0" smtClean="0"/>
              <a:t>‹Nº›</a:t>
            </a:fld>
            <a:endParaRPr lang="es-ES" noProof="0"/>
          </a:p>
        </p:txBody>
      </p:sp>
      <p:sp>
        <p:nvSpPr>
          <p:cNvPr id="11" name="Marcador de contenido 15">
            <a:extLst>
              <a:ext uri="{FF2B5EF4-FFF2-40B4-BE49-F238E27FC236}">
                <a16:creationId xmlns:a16="http://schemas.microsoft.com/office/drawing/2014/main" xmlns="" id="{716CE84D-B2FA-4712-9112-9A6349EE051E}"/>
              </a:ext>
            </a:extLst>
          </p:cNvPr>
          <p:cNvSpPr>
            <a:spLocks noGrp="1"/>
          </p:cNvSpPr>
          <p:nvPr>
            <p:ph sz="quarter" idx="16" hasCustomPrompt="1"/>
          </p:nvPr>
        </p:nvSpPr>
        <p:spPr>
          <a:xfrm>
            <a:off x="1008686" y="2921932"/>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es-ES" noProof="0"/>
              <a:t>Haga clic para agregar texto</a:t>
            </a:r>
          </a:p>
        </p:txBody>
      </p:sp>
      <p:sp>
        <p:nvSpPr>
          <p:cNvPr id="13" name="Marcador de contenido 15">
            <a:extLst>
              <a:ext uri="{FF2B5EF4-FFF2-40B4-BE49-F238E27FC236}">
                <a16:creationId xmlns:a16="http://schemas.microsoft.com/office/drawing/2014/main" xmlns="" id="{5EB29FAF-F8EE-4156-8E07-E14DFBABA091}"/>
              </a:ext>
            </a:extLst>
          </p:cNvPr>
          <p:cNvSpPr>
            <a:spLocks noGrp="1"/>
          </p:cNvSpPr>
          <p:nvPr>
            <p:ph sz="quarter" idx="18" hasCustomPrompt="1"/>
          </p:nvPr>
        </p:nvSpPr>
        <p:spPr>
          <a:xfrm>
            <a:off x="1008686" y="4327267"/>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es-ES" noProof="0"/>
              <a:t>Haga clic para agregar texto</a:t>
            </a:r>
          </a:p>
        </p:txBody>
      </p:sp>
      <p:sp>
        <p:nvSpPr>
          <p:cNvPr id="2" name="Título 1">
            <a:extLst>
              <a:ext uri="{FF2B5EF4-FFF2-40B4-BE49-F238E27FC236}">
                <a16:creationId xmlns:a16="http://schemas.microsoft.com/office/drawing/2014/main" xmlns="" id="{DFC5BC42-EC33-40D4-8189-69F1D23ADE04}"/>
              </a:ext>
            </a:extLst>
          </p:cNvPr>
          <p:cNvSpPr>
            <a:spLocks noGrp="1"/>
          </p:cNvSpPr>
          <p:nvPr>
            <p:ph type="title"/>
          </p:nvPr>
        </p:nvSpPr>
        <p:spPr>
          <a:xfrm>
            <a:off x="1008686" y="1516597"/>
            <a:ext cx="3980182"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ia">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F70415A3-6E46-4BC3-B867-3A6A61D0F55F}"/>
              </a:ext>
            </a:extLst>
          </p:cNvPr>
          <p:cNvSpPr>
            <a:spLocks noGrp="1"/>
          </p:cNvSpPr>
          <p:nvPr>
            <p:ph type="dt" sz="half" idx="10"/>
          </p:nvPr>
        </p:nvSpPr>
        <p:spPr/>
        <p:txBody>
          <a:bodyPr rtlCol="0"/>
          <a:lstStyle/>
          <a:p>
            <a:pPr rtl="0"/>
            <a:r>
              <a:rPr lang="es-MX" noProof="0"/>
              <a:t>05/08/20XX</a:t>
            </a:r>
            <a:endParaRPr lang="es-ES" noProof="0"/>
          </a:p>
        </p:txBody>
      </p:sp>
      <p:sp>
        <p:nvSpPr>
          <p:cNvPr id="5" name="Marcador de pie de página 4">
            <a:extLst>
              <a:ext uri="{FF2B5EF4-FFF2-40B4-BE49-F238E27FC236}">
                <a16:creationId xmlns:a16="http://schemas.microsoft.com/office/drawing/2014/main" xmlns="" id="{CC1ADF53-2713-40AC-9CC8-AA83770C91C4}"/>
              </a:ext>
            </a:extLst>
          </p:cNvPr>
          <p:cNvSpPr>
            <a:spLocks noGrp="1"/>
          </p:cNvSpPr>
          <p:nvPr>
            <p:ph type="ftr" sz="quarter" idx="11"/>
          </p:nvPr>
        </p:nvSpPr>
        <p:spPr/>
        <p:txBody>
          <a:bodyPr rtlCol="0"/>
          <a:lstStyle/>
          <a:p>
            <a:pPr rtl="0"/>
            <a:r>
              <a:rPr lang="es-ES" noProof="0"/>
              <a:t>Maderas y sus características</a:t>
            </a:r>
          </a:p>
        </p:txBody>
      </p:sp>
      <p:sp>
        <p:nvSpPr>
          <p:cNvPr id="6" name="Marcador de número de diapositiva 5">
            <a:extLst>
              <a:ext uri="{FF2B5EF4-FFF2-40B4-BE49-F238E27FC236}">
                <a16:creationId xmlns:a16="http://schemas.microsoft.com/office/drawing/2014/main" xmlns="" id="{1BD08A84-ADB1-42C6-A7B1-E5C5A728B9AE}"/>
              </a:ext>
            </a:extLst>
          </p:cNvPr>
          <p:cNvSpPr>
            <a:spLocks noGrp="1"/>
          </p:cNvSpPr>
          <p:nvPr>
            <p:ph type="sldNum" sz="quarter" idx="12"/>
          </p:nvPr>
        </p:nvSpPr>
        <p:spPr/>
        <p:txBody>
          <a:bodyPr rtlCol="0"/>
          <a:lstStyle/>
          <a:p>
            <a:pPr rtl="0"/>
            <a:fld id="{18D65601-5AE2-46FC-B138-694DDD2B510D}" type="slidenum">
              <a:rPr lang="es-ES" noProof="0" smtClean="0"/>
              <a:t>‹Nº›</a:t>
            </a:fld>
            <a:endParaRPr lang="es-ES" noProof="0"/>
          </a:p>
        </p:txBody>
      </p:sp>
      <p:sp>
        <p:nvSpPr>
          <p:cNvPr id="15" name="Marcador de texto 14">
            <a:extLst>
              <a:ext uri="{FF2B5EF4-FFF2-40B4-BE49-F238E27FC236}">
                <a16:creationId xmlns:a16="http://schemas.microsoft.com/office/drawing/2014/main" xmlns="" id="{09C0924B-E154-4A9E-830A-0CED0F96BA6D}"/>
              </a:ext>
            </a:extLst>
          </p:cNvPr>
          <p:cNvSpPr>
            <a:spLocks noGrp="1"/>
          </p:cNvSpPr>
          <p:nvPr>
            <p:ph type="body" sz="quarter" idx="17" hasCustomPrompt="1"/>
          </p:nvPr>
        </p:nvSpPr>
        <p:spPr>
          <a:xfrm>
            <a:off x="171234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16" name="Marcador de texto 14">
            <a:extLst>
              <a:ext uri="{FF2B5EF4-FFF2-40B4-BE49-F238E27FC236}">
                <a16:creationId xmlns:a16="http://schemas.microsoft.com/office/drawing/2014/main" xmlns="" id="{09FC371A-791E-4A18-A05F-62DAAB144FE0}"/>
              </a:ext>
            </a:extLst>
          </p:cNvPr>
          <p:cNvSpPr>
            <a:spLocks noGrp="1"/>
          </p:cNvSpPr>
          <p:nvPr>
            <p:ph type="body" sz="quarter" idx="18" hasCustomPrompt="1"/>
          </p:nvPr>
        </p:nvSpPr>
        <p:spPr>
          <a:xfrm>
            <a:off x="250176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17" name="Marcador de texto 14">
            <a:extLst>
              <a:ext uri="{FF2B5EF4-FFF2-40B4-BE49-F238E27FC236}">
                <a16:creationId xmlns:a16="http://schemas.microsoft.com/office/drawing/2014/main" xmlns="" id="{7370EA53-C218-4777-8992-DFE61FD94A52}"/>
              </a:ext>
            </a:extLst>
          </p:cNvPr>
          <p:cNvSpPr>
            <a:spLocks noGrp="1"/>
          </p:cNvSpPr>
          <p:nvPr>
            <p:ph type="body" sz="quarter" idx="19" hasCustomPrompt="1"/>
          </p:nvPr>
        </p:nvSpPr>
        <p:spPr>
          <a:xfrm>
            <a:off x="329117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18" name="Marcador de texto 14">
            <a:extLst>
              <a:ext uri="{FF2B5EF4-FFF2-40B4-BE49-F238E27FC236}">
                <a16:creationId xmlns:a16="http://schemas.microsoft.com/office/drawing/2014/main" xmlns="" id="{52263598-CA5C-4D32-8005-69A3003C53F0}"/>
              </a:ext>
            </a:extLst>
          </p:cNvPr>
          <p:cNvSpPr>
            <a:spLocks noGrp="1"/>
          </p:cNvSpPr>
          <p:nvPr>
            <p:ph type="body" sz="quarter" idx="20" hasCustomPrompt="1"/>
          </p:nvPr>
        </p:nvSpPr>
        <p:spPr>
          <a:xfrm>
            <a:off x="408059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19" name="Marcador de texto 14">
            <a:extLst>
              <a:ext uri="{FF2B5EF4-FFF2-40B4-BE49-F238E27FC236}">
                <a16:creationId xmlns:a16="http://schemas.microsoft.com/office/drawing/2014/main" xmlns="" id="{04255F76-4757-4D5C-80D7-A3307CEBC13D}"/>
              </a:ext>
            </a:extLst>
          </p:cNvPr>
          <p:cNvSpPr>
            <a:spLocks noGrp="1"/>
          </p:cNvSpPr>
          <p:nvPr>
            <p:ph type="body" sz="quarter" idx="21" hasCustomPrompt="1"/>
          </p:nvPr>
        </p:nvSpPr>
        <p:spPr>
          <a:xfrm>
            <a:off x="4810807" y="3093970"/>
            <a:ext cx="61531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0" name="Marcador de texto 14">
            <a:extLst>
              <a:ext uri="{FF2B5EF4-FFF2-40B4-BE49-F238E27FC236}">
                <a16:creationId xmlns:a16="http://schemas.microsoft.com/office/drawing/2014/main" xmlns="" id="{6948AE7E-55CC-4F22-9239-099E8E8EF216}"/>
              </a:ext>
            </a:extLst>
          </p:cNvPr>
          <p:cNvSpPr>
            <a:spLocks noGrp="1"/>
          </p:cNvSpPr>
          <p:nvPr>
            <p:ph type="body" sz="quarter" idx="22" hasCustomPrompt="1"/>
          </p:nvPr>
        </p:nvSpPr>
        <p:spPr>
          <a:xfrm>
            <a:off x="565942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1" name="Marcador de texto 14">
            <a:extLst>
              <a:ext uri="{FF2B5EF4-FFF2-40B4-BE49-F238E27FC236}">
                <a16:creationId xmlns:a16="http://schemas.microsoft.com/office/drawing/2014/main" xmlns="" id="{D91E6446-232F-4870-8335-C708DDB3E7B0}"/>
              </a:ext>
            </a:extLst>
          </p:cNvPr>
          <p:cNvSpPr>
            <a:spLocks noGrp="1"/>
          </p:cNvSpPr>
          <p:nvPr>
            <p:ph type="body" sz="quarter" idx="23" hasCustomPrompt="1"/>
          </p:nvPr>
        </p:nvSpPr>
        <p:spPr>
          <a:xfrm>
            <a:off x="644883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2" name="Marcador de texto 14">
            <a:extLst>
              <a:ext uri="{FF2B5EF4-FFF2-40B4-BE49-F238E27FC236}">
                <a16:creationId xmlns:a16="http://schemas.microsoft.com/office/drawing/2014/main" xmlns="" id="{6A3A8254-B2DC-4C36-8E81-397E7CB3EC04}"/>
              </a:ext>
            </a:extLst>
          </p:cNvPr>
          <p:cNvSpPr>
            <a:spLocks noGrp="1"/>
          </p:cNvSpPr>
          <p:nvPr>
            <p:ph type="body" sz="quarter" idx="24" hasCustomPrompt="1"/>
          </p:nvPr>
        </p:nvSpPr>
        <p:spPr>
          <a:xfrm>
            <a:off x="723825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3" name="Marcador de texto 14">
            <a:extLst>
              <a:ext uri="{FF2B5EF4-FFF2-40B4-BE49-F238E27FC236}">
                <a16:creationId xmlns:a16="http://schemas.microsoft.com/office/drawing/2014/main" xmlns="" id="{048C7215-4A75-4BF9-96EC-BEA9AA1239CC}"/>
              </a:ext>
            </a:extLst>
          </p:cNvPr>
          <p:cNvSpPr>
            <a:spLocks noGrp="1"/>
          </p:cNvSpPr>
          <p:nvPr>
            <p:ph type="body" sz="quarter" idx="25" hasCustomPrompt="1"/>
          </p:nvPr>
        </p:nvSpPr>
        <p:spPr>
          <a:xfrm>
            <a:off x="802766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4" name="Marcador de texto 14">
            <a:extLst>
              <a:ext uri="{FF2B5EF4-FFF2-40B4-BE49-F238E27FC236}">
                <a16:creationId xmlns:a16="http://schemas.microsoft.com/office/drawing/2014/main" xmlns="" id="{C2FA34D0-4280-4201-9E40-5FE0D81D7DCC}"/>
              </a:ext>
            </a:extLst>
          </p:cNvPr>
          <p:cNvSpPr>
            <a:spLocks noGrp="1"/>
          </p:cNvSpPr>
          <p:nvPr>
            <p:ph type="body" sz="quarter" idx="26" hasCustomPrompt="1"/>
          </p:nvPr>
        </p:nvSpPr>
        <p:spPr>
          <a:xfrm>
            <a:off x="881708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5" name="Marcador de texto 14">
            <a:extLst>
              <a:ext uri="{FF2B5EF4-FFF2-40B4-BE49-F238E27FC236}">
                <a16:creationId xmlns:a16="http://schemas.microsoft.com/office/drawing/2014/main" xmlns="" id="{BD0D6DFA-0AE8-42A3-ADA8-785B98B99E41}"/>
              </a:ext>
            </a:extLst>
          </p:cNvPr>
          <p:cNvSpPr>
            <a:spLocks noGrp="1"/>
          </p:cNvSpPr>
          <p:nvPr>
            <p:ph type="body" sz="quarter" idx="27" hasCustomPrompt="1"/>
          </p:nvPr>
        </p:nvSpPr>
        <p:spPr>
          <a:xfrm>
            <a:off x="960649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6" name="Marcador de texto 14">
            <a:extLst>
              <a:ext uri="{FF2B5EF4-FFF2-40B4-BE49-F238E27FC236}">
                <a16:creationId xmlns:a16="http://schemas.microsoft.com/office/drawing/2014/main" xmlns="" id="{7E475D18-842D-4508-9049-99A36DA3895D}"/>
              </a:ext>
            </a:extLst>
          </p:cNvPr>
          <p:cNvSpPr>
            <a:spLocks noGrp="1"/>
          </p:cNvSpPr>
          <p:nvPr>
            <p:ph type="body" sz="quarter" idx="28" hasCustomPrompt="1"/>
          </p:nvPr>
        </p:nvSpPr>
        <p:spPr>
          <a:xfrm>
            <a:off x="10395907"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7" name="Marcador de texto 14">
            <a:extLst>
              <a:ext uri="{FF2B5EF4-FFF2-40B4-BE49-F238E27FC236}">
                <a16:creationId xmlns:a16="http://schemas.microsoft.com/office/drawing/2014/main" xmlns="" id="{F7A2B249-C1B4-4F5F-9C74-B3763CCFC8D5}"/>
              </a:ext>
            </a:extLst>
          </p:cNvPr>
          <p:cNvSpPr>
            <a:spLocks noGrp="1"/>
          </p:cNvSpPr>
          <p:nvPr>
            <p:ph type="body" sz="quarter" idx="29" hasCustomPrompt="1"/>
          </p:nvPr>
        </p:nvSpPr>
        <p:spPr>
          <a:xfrm>
            <a:off x="171234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8" name="Marcador de texto 14">
            <a:extLst>
              <a:ext uri="{FF2B5EF4-FFF2-40B4-BE49-F238E27FC236}">
                <a16:creationId xmlns:a16="http://schemas.microsoft.com/office/drawing/2014/main" xmlns="" id="{64240E02-7397-4BFB-923B-4E4A96C7C81B}"/>
              </a:ext>
            </a:extLst>
          </p:cNvPr>
          <p:cNvSpPr>
            <a:spLocks noGrp="1"/>
          </p:cNvSpPr>
          <p:nvPr>
            <p:ph type="body" sz="quarter" idx="30" hasCustomPrompt="1"/>
          </p:nvPr>
        </p:nvSpPr>
        <p:spPr>
          <a:xfrm>
            <a:off x="250176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29" name="Marcador de texto 14">
            <a:extLst>
              <a:ext uri="{FF2B5EF4-FFF2-40B4-BE49-F238E27FC236}">
                <a16:creationId xmlns:a16="http://schemas.microsoft.com/office/drawing/2014/main" xmlns="" id="{41400094-84D6-4303-BA4B-0E0D1FF018E1}"/>
              </a:ext>
            </a:extLst>
          </p:cNvPr>
          <p:cNvSpPr>
            <a:spLocks noGrp="1"/>
          </p:cNvSpPr>
          <p:nvPr>
            <p:ph type="body" sz="quarter" idx="31" hasCustomPrompt="1"/>
          </p:nvPr>
        </p:nvSpPr>
        <p:spPr>
          <a:xfrm>
            <a:off x="329117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0" name="Marcador de texto 14">
            <a:extLst>
              <a:ext uri="{FF2B5EF4-FFF2-40B4-BE49-F238E27FC236}">
                <a16:creationId xmlns:a16="http://schemas.microsoft.com/office/drawing/2014/main" xmlns="" id="{AAF6E8A4-DDDD-49A1-B1C9-3574B58A83D0}"/>
              </a:ext>
            </a:extLst>
          </p:cNvPr>
          <p:cNvSpPr>
            <a:spLocks noGrp="1"/>
          </p:cNvSpPr>
          <p:nvPr>
            <p:ph type="body" sz="quarter" idx="32" hasCustomPrompt="1"/>
          </p:nvPr>
        </p:nvSpPr>
        <p:spPr>
          <a:xfrm>
            <a:off x="408059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1" name="Marcador de texto 14">
            <a:extLst>
              <a:ext uri="{FF2B5EF4-FFF2-40B4-BE49-F238E27FC236}">
                <a16:creationId xmlns:a16="http://schemas.microsoft.com/office/drawing/2014/main" xmlns="" id="{D9AB8D6A-C296-4468-9A7D-7F46B36429A0}"/>
              </a:ext>
            </a:extLst>
          </p:cNvPr>
          <p:cNvSpPr>
            <a:spLocks noGrp="1"/>
          </p:cNvSpPr>
          <p:nvPr>
            <p:ph type="body" sz="quarter" idx="33" hasCustomPrompt="1"/>
          </p:nvPr>
        </p:nvSpPr>
        <p:spPr>
          <a:xfrm>
            <a:off x="4810807" y="4795797"/>
            <a:ext cx="61531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2" name="Marcador de texto 14">
            <a:extLst>
              <a:ext uri="{FF2B5EF4-FFF2-40B4-BE49-F238E27FC236}">
                <a16:creationId xmlns:a16="http://schemas.microsoft.com/office/drawing/2014/main" xmlns="" id="{D17C8109-2F1A-4248-BE14-FE5D4AE1E356}"/>
              </a:ext>
            </a:extLst>
          </p:cNvPr>
          <p:cNvSpPr>
            <a:spLocks noGrp="1"/>
          </p:cNvSpPr>
          <p:nvPr>
            <p:ph type="body" sz="quarter" idx="34" hasCustomPrompt="1"/>
          </p:nvPr>
        </p:nvSpPr>
        <p:spPr>
          <a:xfrm>
            <a:off x="565942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3" name="Marcador de texto 14">
            <a:extLst>
              <a:ext uri="{FF2B5EF4-FFF2-40B4-BE49-F238E27FC236}">
                <a16:creationId xmlns:a16="http://schemas.microsoft.com/office/drawing/2014/main" xmlns="" id="{5735C006-B8AC-427F-A337-4F607EB5431F}"/>
              </a:ext>
            </a:extLst>
          </p:cNvPr>
          <p:cNvSpPr>
            <a:spLocks noGrp="1"/>
          </p:cNvSpPr>
          <p:nvPr>
            <p:ph type="body" sz="quarter" idx="35" hasCustomPrompt="1"/>
          </p:nvPr>
        </p:nvSpPr>
        <p:spPr>
          <a:xfrm>
            <a:off x="644883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4" name="Marcador de texto 14">
            <a:extLst>
              <a:ext uri="{FF2B5EF4-FFF2-40B4-BE49-F238E27FC236}">
                <a16:creationId xmlns:a16="http://schemas.microsoft.com/office/drawing/2014/main" xmlns="" id="{B62C7805-F615-4B77-89DD-63F1F946E781}"/>
              </a:ext>
            </a:extLst>
          </p:cNvPr>
          <p:cNvSpPr>
            <a:spLocks noGrp="1"/>
          </p:cNvSpPr>
          <p:nvPr>
            <p:ph type="body" sz="quarter" idx="36" hasCustomPrompt="1"/>
          </p:nvPr>
        </p:nvSpPr>
        <p:spPr>
          <a:xfrm>
            <a:off x="723825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5" name="Marcador de texto 14">
            <a:extLst>
              <a:ext uri="{FF2B5EF4-FFF2-40B4-BE49-F238E27FC236}">
                <a16:creationId xmlns:a16="http://schemas.microsoft.com/office/drawing/2014/main" xmlns="" id="{7B0BABA0-0326-410E-AECF-0D41365DD47C}"/>
              </a:ext>
            </a:extLst>
          </p:cNvPr>
          <p:cNvSpPr>
            <a:spLocks noGrp="1"/>
          </p:cNvSpPr>
          <p:nvPr>
            <p:ph type="body" sz="quarter" idx="37" hasCustomPrompt="1"/>
          </p:nvPr>
        </p:nvSpPr>
        <p:spPr>
          <a:xfrm>
            <a:off x="802766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6" name="Marcador de texto 14">
            <a:extLst>
              <a:ext uri="{FF2B5EF4-FFF2-40B4-BE49-F238E27FC236}">
                <a16:creationId xmlns:a16="http://schemas.microsoft.com/office/drawing/2014/main" xmlns="" id="{9E4FCBEC-4348-4D10-B139-FD526C86B178}"/>
              </a:ext>
            </a:extLst>
          </p:cNvPr>
          <p:cNvSpPr>
            <a:spLocks noGrp="1"/>
          </p:cNvSpPr>
          <p:nvPr>
            <p:ph type="body" sz="quarter" idx="38" hasCustomPrompt="1"/>
          </p:nvPr>
        </p:nvSpPr>
        <p:spPr>
          <a:xfrm>
            <a:off x="881708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7" name="Marcador de texto 14">
            <a:extLst>
              <a:ext uri="{FF2B5EF4-FFF2-40B4-BE49-F238E27FC236}">
                <a16:creationId xmlns:a16="http://schemas.microsoft.com/office/drawing/2014/main" xmlns="" id="{DA4FA8D2-F1E5-4A88-855F-84D521DB7046}"/>
              </a:ext>
            </a:extLst>
          </p:cNvPr>
          <p:cNvSpPr>
            <a:spLocks noGrp="1"/>
          </p:cNvSpPr>
          <p:nvPr>
            <p:ph type="body" sz="quarter" idx="39" hasCustomPrompt="1"/>
          </p:nvPr>
        </p:nvSpPr>
        <p:spPr>
          <a:xfrm>
            <a:off x="960649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38" name="Marcador de texto 14">
            <a:extLst>
              <a:ext uri="{FF2B5EF4-FFF2-40B4-BE49-F238E27FC236}">
                <a16:creationId xmlns:a16="http://schemas.microsoft.com/office/drawing/2014/main" xmlns="" id="{7E27FFDC-7B67-4C2F-8712-C7961E6E9A91}"/>
              </a:ext>
            </a:extLst>
          </p:cNvPr>
          <p:cNvSpPr>
            <a:spLocks noGrp="1"/>
          </p:cNvSpPr>
          <p:nvPr>
            <p:ph type="body" sz="quarter" idx="40" hasCustomPrompt="1"/>
          </p:nvPr>
        </p:nvSpPr>
        <p:spPr>
          <a:xfrm>
            <a:off x="10395907"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s-ES" noProof="0"/>
              <a:t>Haga clic para agregar texto</a:t>
            </a:r>
          </a:p>
        </p:txBody>
      </p:sp>
      <p:sp>
        <p:nvSpPr>
          <p:cNvPr id="51" name="Marcador de texto 14">
            <a:extLst>
              <a:ext uri="{FF2B5EF4-FFF2-40B4-BE49-F238E27FC236}">
                <a16:creationId xmlns:a16="http://schemas.microsoft.com/office/drawing/2014/main" xmlns="" id="{B098AA04-538E-4D0B-BC5E-3C79B451D15C}"/>
              </a:ext>
            </a:extLst>
          </p:cNvPr>
          <p:cNvSpPr>
            <a:spLocks noGrp="1"/>
          </p:cNvSpPr>
          <p:nvPr>
            <p:ph type="body" sz="quarter" idx="41" hasCustomPrompt="1"/>
          </p:nvPr>
        </p:nvSpPr>
        <p:spPr>
          <a:xfrm>
            <a:off x="696804" y="2672211"/>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es-ES" noProof="0"/>
              <a:t>Agregar año</a:t>
            </a:r>
          </a:p>
        </p:txBody>
      </p:sp>
      <p:sp>
        <p:nvSpPr>
          <p:cNvPr id="52" name="Marcador de texto 14">
            <a:extLst>
              <a:ext uri="{FF2B5EF4-FFF2-40B4-BE49-F238E27FC236}">
                <a16:creationId xmlns:a16="http://schemas.microsoft.com/office/drawing/2014/main" xmlns="" id="{80992CBE-A6F0-4FF1-8F4F-84B050480AD2}"/>
              </a:ext>
            </a:extLst>
          </p:cNvPr>
          <p:cNvSpPr>
            <a:spLocks noGrp="1"/>
          </p:cNvSpPr>
          <p:nvPr>
            <p:ph type="body" sz="quarter" idx="42" hasCustomPrompt="1"/>
          </p:nvPr>
        </p:nvSpPr>
        <p:spPr>
          <a:xfrm>
            <a:off x="696804" y="4361409"/>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es-ES" noProof="0"/>
              <a:t>Agregar año</a:t>
            </a:r>
          </a:p>
        </p:txBody>
      </p:sp>
      <p:sp>
        <p:nvSpPr>
          <p:cNvPr id="53" name="Marcador de texto 14">
            <a:extLst>
              <a:ext uri="{FF2B5EF4-FFF2-40B4-BE49-F238E27FC236}">
                <a16:creationId xmlns:a16="http://schemas.microsoft.com/office/drawing/2014/main" xmlns="" id="{738B60B3-540F-4900-A4BB-0B521A1F75C1}"/>
              </a:ext>
            </a:extLst>
          </p:cNvPr>
          <p:cNvSpPr>
            <a:spLocks noGrp="1"/>
          </p:cNvSpPr>
          <p:nvPr>
            <p:ph type="body" sz="quarter" idx="43" hasCustomPrompt="1"/>
          </p:nvPr>
        </p:nvSpPr>
        <p:spPr>
          <a:xfrm>
            <a:off x="202936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s-ES" noProof="0"/>
              <a:t>Haga clic para agregar texto</a:t>
            </a:r>
          </a:p>
        </p:txBody>
      </p:sp>
      <p:sp>
        <p:nvSpPr>
          <p:cNvPr id="54" name="Marcador de texto 14">
            <a:extLst>
              <a:ext uri="{FF2B5EF4-FFF2-40B4-BE49-F238E27FC236}">
                <a16:creationId xmlns:a16="http://schemas.microsoft.com/office/drawing/2014/main" xmlns="" id="{FD7D7797-7938-4D6E-B5A4-21536E2021EF}"/>
              </a:ext>
            </a:extLst>
          </p:cNvPr>
          <p:cNvSpPr>
            <a:spLocks noGrp="1"/>
          </p:cNvSpPr>
          <p:nvPr>
            <p:ph type="body" sz="quarter" idx="44" hasCustomPrompt="1"/>
          </p:nvPr>
        </p:nvSpPr>
        <p:spPr>
          <a:xfrm>
            <a:off x="4397612"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s-ES" noProof="0"/>
              <a:t>Haga clic para agregar texto</a:t>
            </a:r>
          </a:p>
        </p:txBody>
      </p:sp>
      <p:sp>
        <p:nvSpPr>
          <p:cNvPr id="55" name="Marcador de texto 14">
            <a:extLst>
              <a:ext uri="{FF2B5EF4-FFF2-40B4-BE49-F238E27FC236}">
                <a16:creationId xmlns:a16="http://schemas.microsoft.com/office/drawing/2014/main" xmlns="" id="{F7B339B7-1A20-4B38-8EAE-3C98E757DA31}"/>
              </a:ext>
            </a:extLst>
          </p:cNvPr>
          <p:cNvSpPr>
            <a:spLocks noGrp="1"/>
          </p:cNvSpPr>
          <p:nvPr>
            <p:ph type="body" sz="quarter" idx="45" hasCustomPrompt="1"/>
          </p:nvPr>
        </p:nvSpPr>
        <p:spPr>
          <a:xfrm>
            <a:off x="834468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s-ES" noProof="0"/>
              <a:t>Haga clic para agregar texto</a:t>
            </a:r>
          </a:p>
        </p:txBody>
      </p:sp>
      <p:sp>
        <p:nvSpPr>
          <p:cNvPr id="56" name="Marcador de texto 14">
            <a:extLst>
              <a:ext uri="{FF2B5EF4-FFF2-40B4-BE49-F238E27FC236}">
                <a16:creationId xmlns:a16="http://schemas.microsoft.com/office/drawing/2014/main" xmlns="" id="{3D0B1401-F4EC-4750-A2AA-34CD72504AC2}"/>
              </a:ext>
            </a:extLst>
          </p:cNvPr>
          <p:cNvSpPr>
            <a:spLocks noGrp="1"/>
          </p:cNvSpPr>
          <p:nvPr>
            <p:ph type="body" sz="quarter" idx="46" hasCustomPrompt="1"/>
          </p:nvPr>
        </p:nvSpPr>
        <p:spPr>
          <a:xfrm>
            <a:off x="202936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s-ES" noProof="0"/>
              <a:t>Haga clic para agregar texto</a:t>
            </a:r>
          </a:p>
        </p:txBody>
      </p:sp>
      <p:sp>
        <p:nvSpPr>
          <p:cNvPr id="57" name="Marcador de texto 14">
            <a:extLst>
              <a:ext uri="{FF2B5EF4-FFF2-40B4-BE49-F238E27FC236}">
                <a16:creationId xmlns:a16="http://schemas.microsoft.com/office/drawing/2014/main" xmlns="" id="{25C7DA61-BA93-48EE-BB6E-9E5D96271ACE}"/>
              </a:ext>
            </a:extLst>
          </p:cNvPr>
          <p:cNvSpPr>
            <a:spLocks noGrp="1"/>
          </p:cNvSpPr>
          <p:nvPr>
            <p:ph type="body" sz="quarter" idx="47" hasCustomPrompt="1"/>
          </p:nvPr>
        </p:nvSpPr>
        <p:spPr>
          <a:xfrm>
            <a:off x="5976442" y="3869787"/>
            <a:ext cx="1440088" cy="408780"/>
          </a:xfrm>
          <a:prstGeom prst="rect">
            <a:avLst/>
          </a:prstGeom>
        </p:spPr>
        <p:txBody>
          <a:bodyPr rtlCol="0" anchor="b"/>
          <a:lstStyle>
            <a:lvl1pPr marL="0" indent="0" algn="ctr">
              <a:lnSpc>
                <a:spcPct val="100000"/>
              </a:lnSpc>
              <a:spcBef>
                <a:spcPts val="0"/>
              </a:spcBef>
              <a:buNone/>
              <a:defRPr sz="1400" b="1" cap="none" spc="100" baseline="0">
                <a:solidFill>
                  <a:schemeClr val="accent6"/>
                </a:solidFill>
                <a:latin typeface="+mn-lt"/>
              </a:defRPr>
            </a:lvl1pPr>
          </a:lstStyle>
          <a:p>
            <a:pPr lvl="0" rtl="0"/>
            <a:r>
              <a:rPr lang="es-ES" noProof="0"/>
              <a:t>Haga clic para agregar texto</a:t>
            </a:r>
          </a:p>
        </p:txBody>
      </p:sp>
      <p:sp>
        <p:nvSpPr>
          <p:cNvPr id="58" name="Marcador de texto 14">
            <a:extLst>
              <a:ext uri="{FF2B5EF4-FFF2-40B4-BE49-F238E27FC236}">
                <a16:creationId xmlns:a16="http://schemas.microsoft.com/office/drawing/2014/main" xmlns="" id="{6B7F232D-8C58-4A29-8A95-52E6B74C0533}"/>
              </a:ext>
            </a:extLst>
          </p:cNvPr>
          <p:cNvSpPr>
            <a:spLocks noGrp="1"/>
          </p:cNvSpPr>
          <p:nvPr>
            <p:ph type="body" sz="quarter" idx="48" hasCustomPrompt="1"/>
          </p:nvPr>
        </p:nvSpPr>
        <p:spPr>
          <a:xfrm>
            <a:off x="992351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s-ES" noProof="0"/>
              <a:t>Haga clic para agregar texto</a:t>
            </a:r>
          </a:p>
        </p:txBody>
      </p:sp>
      <p:cxnSp>
        <p:nvCxnSpPr>
          <p:cNvPr id="102" name="Conector recto 101">
            <a:extLst>
              <a:ext uri="{FF2B5EF4-FFF2-40B4-BE49-F238E27FC236}">
                <a16:creationId xmlns:a16="http://schemas.microsoft.com/office/drawing/2014/main" xmlns=""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45E76D73-D506-4E6B-A789-AB87E732AD08}"/>
              </a:ext>
            </a:extLst>
          </p:cNvPr>
          <p:cNvSpPr>
            <a:spLocks noGrp="1"/>
          </p:cNvSpPr>
          <p:nvPr>
            <p:ph type="title"/>
          </p:nvPr>
        </p:nvSpPr>
        <p:spPr>
          <a:xfrm>
            <a:off x="9410418" y="100579"/>
            <a:ext cx="1943381" cy="1268811"/>
          </a:xfrm>
          <a:prstGeom prst="rect">
            <a:avLst/>
          </a:prstGeom>
        </p:spPr>
        <p:txBody>
          <a:bodyPr rtlCol="0" anchor="ctr"/>
          <a:lstStyle>
            <a:lvl1pPr algn="r">
              <a:lnSpc>
                <a:spcPct val="125000"/>
              </a:lnSpc>
              <a:defRPr lang="en-US" sz="2400" spc="100" baseline="0">
                <a:solidFill>
                  <a:schemeClr val="accent1"/>
                </a:solidFill>
                <a:ea typeface="+mn-ea"/>
                <a:cs typeface="+mn-cs"/>
              </a:defRPr>
            </a:lvl1pPr>
          </a:lstStyle>
          <a:p>
            <a:pPr marL="0" lvl="0" indent="0" algn="r"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ntos clave">
    <p:spTree>
      <p:nvGrpSpPr>
        <p:cNvPr id="1" name=""/>
        <p:cNvGrpSpPr/>
        <p:nvPr/>
      </p:nvGrpSpPr>
      <p:grpSpPr>
        <a:xfrm>
          <a:off x="0" y="0"/>
          <a:ext cx="0" cy="0"/>
          <a:chOff x="0" y="0"/>
          <a:chExt cx="0" cy="0"/>
        </a:xfrm>
      </p:grpSpPr>
      <p:sp>
        <p:nvSpPr>
          <p:cNvPr id="7" name="Marcador de posición de imagen 10">
            <a:extLst>
              <a:ext uri="{FF2B5EF4-FFF2-40B4-BE49-F238E27FC236}">
                <a16:creationId xmlns:a16="http://schemas.microsoft.com/office/drawing/2014/main" xmlns="" id="{A3D8856B-7A24-4C55-9910-ED81BFA0A027}"/>
              </a:ext>
            </a:extLst>
          </p:cNvPr>
          <p:cNvSpPr>
            <a:spLocks noGrp="1"/>
          </p:cNvSpPr>
          <p:nvPr>
            <p:ph type="pic" sz="quarter" idx="17" hasCustomPrompt="1"/>
          </p:nvPr>
        </p:nvSpPr>
        <p:spPr>
          <a:xfrm>
            <a:off x="0" y="0"/>
            <a:ext cx="6096000" cy="6858000"/>
          </a:xfrm>
          <a:prstGeom prst="rect">
            <a:avLst/>
          </a:prstGeom>
        </p:spPr>
        <p:txBody>
          <a:bodyPr rtlCol="0"/>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es-MX" noProof="0"/>
              <a:t>05/08/20XX</a:t>
            </a:r>
            <a:endParaRPr lang="es-ES" noProof="0"/>
          </a:p>
        </p:txBody>
      </p:sp>
      <p:sp>
        <p:nvSpPr>
          <p:cNvPr id="9" name="Marcador de contenido 15">
            <a:extLst>
              <a:ext uri="{FF2B5EF4-FFF2-40B4-BE49-F238E27FC236}">
                <a16:creationId xmlns:a16="http://schemas.microsoft.com/office/drawing/2014/main" xmlns="" id="{3B3118EB-9968-4E6E-B2B6-A76765DCFA49}"/>
              </a:ext>
            </a:extLst>
          </p:cNvPr>
          <p:cNvSpPr>
            <a:spLocks noGrp="1"/>
          </p:cNvSpPr>
          <p:nvPr>
            <p:ph sz="quarter" idx="16" hasCustomPrompt="1"/>
          </p:nvPr>
        </p:nvSpPr>
        <p:spPr>
          <a:xfrm>
            <a:off x="7101509" y="2431279"/>
            <a:ext cx="4288971" cy="3055121"/>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es-ES" noProof="0"/>
              <a:t>Haga clic para agregar texto</a:t>
            </a:r>
          </a:p>
        </p:txBody>
      </p:sp>
      <p:sp>
        <p:nvSpPr>
          <p:cNvPr id="10" name="Marcador de pie de página 4">
            <a:extLst>
              <a:ext uri="{FF2B5EF4-FFF2-40B4-BE49-F238E27FC236}">
                <a16:creationId xmlns:a16="http://schemas.microsoft.com/office/drawing/2014/main" xmlns="" id="{3ABAA64D-DEC0-453B-A9D7-7183AF0CEF2F}"/>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s-ES" noProof="0"/>
              <a:t>Maderas y sus características</a:t>
            </a:r>
          </a:p>
        </p:txBody>
      </p:sp>
      <p:sp>
        <p:nvSpPr>
          <p:cNvPr id="11" name="Marcador de número de diapositiva 5">
            <a:extLst>
              <a:ext uri="{FF2B5EF4-FFF2-40B4-BE49-F238E27FC236}">
                <a16:creationId xmlns:a16="http://schemas.microsoft.com/office/drawing/2014/main" xmlns="" id="{F74F7F62-A2D6-471E-83D8-44BA2699C00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s-ES" noProof="0" smtClean="0"/>
              <a:pPr rtl="0"/>
              <a:t>‹Nº›</a:t>
            </a:fld>
            <a:endParaRPr lang="es-ES" noProof="0"/>
          </a:p>
        </p:txBody>
      </p:sp>
      <p:cxnSp>
        <p:nvCxnSpPr>
          <p:cNvPr id="12" name="Conector recto 11">
            <a:extLst>
              <a:ext uri="{FF2B5EF4-FFF2-40B4-BE49-F238E27FC236}">
                <a16:creationId xmlns:a16="http://schemas.microsoft.com/office/drawing/2014/main" xmlns="" id="{CF88F189-31A8-4BA7-80D9-4A40A4E2B87D}"/>
              </a:ext>
              <a:ext uri="{C183D7F6-B498-43B3-948B-1728B52AA6E4}">
                <adec:decorative xmlns:adec="http://schemas.microsoft.com/office/drawing/2017/decorative" xmlns=""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14EE86B4-3F11-45CB-96F9-7D1AB761A588}"/>
              </a:ext>
            </a:extLst>
          </p:cNvPr>
          <p:cNvSpPr>
            <a:spLocks noGrp="1"/>
          </p:cNvSpPr>
          <p:nvPr>
            <p:ph type="title"/>
          </p:nvPr>
        </p:nvSpPr>
        <p:spPr>
          <a:xfrm>
            <a:off x="7101506" y="1761891"/>
            <a:ext cx="4288971" cy="532862"/>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gerencias para empresas">
    <p:spTree>
      <p:nvGrpSpPr>
        <p:cNvPr id="1" name=""/>
        <p:cNvGrpSpPr/>
        <p:nvPr/>
      </p:nvGrpSpPr>
      <p:grpSpPr>
        <a:xfrm>
          <a:off x="0" y="0"/>
          <a:ext cx="0" cy="0"/>
          <a:chOff x="0" y="0"/>
          <a:chExt cx="0" cy="0"/>
        </a:xfrm>
      </p:grpSpPr>
      <p:sp>
        <p:nvSpPr>
          <p:cNvPr id="7" name="Marcador de posición de imagen 10">
            <a:extLst>
              <a:ext uri="{FF2B5EF4-FFF2-40B4-BE49-F238E27FC236}">
                <a16:creationId xmlns:a16="http://schemas.microsoft.com/office/drawing/2014/main" xmlns="" id="{60ED5431-1075-4889-87EB-D79FFE50960B}"/>
              </a:ext>
            </a:extLst>
          </p:cNvPr>
          <p:cNvSpPr>
            <a:spLocks noGrp="1"/>
          </p:cNvSpPr>
          <p:nvPr>
            <p:ph type="pic" sz="quarter" idx="13" hasCustomPrompt="1"/>
          </p:nvPr>
        </p:nvSpPr>
        <p:spPr>
          <a:xfrm>
            <a:off x="0" y="2804630"/>
            <a:ext cx="12192000" cy="4062247"/>
          </a:xfrm>
          <a:prstGeom prst="rect">
            <a:avLst/>
          </a:prstGeom>
        </p:spPr>
        <p:txBody>
          <a:bodyPr rtlCol="0"/>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F70415A3-6E46-4BC3-B867-3A6A61D0F55F}"/>
              </a:ext>
            </a:extLst>
          </p:cNvPr>
          <p:cNvSpPr>
            <a:spLocks noGrp="1"/>
          </p:cNvSpPr>
          <p:nvPr>
            <p:ph type="dt" sz="half" idx="10"/>
          </p:nvPr>
        </p:nvSpPr>
        <p:spPr/>
        <p:txBody>
          <a:bodyPr rtlCol="0"/>
          <a:lstStyle>
            <a:lvl1pPr>
              <a:defRPr>
                <a:solidFill>
                  <a:schemeClr val="accent1"/>
                </a:solidFill>
              </a:defRPr>
            </a:lvl1pPr>
          </a:lstStyle>
          <a:p>
            <a:pPr rtl="0"/>
            <a:r>
              <a:rPr lang="es-MX" noProof="0"/>
              <a:t>05/08/20XX</a:t>
            </a:r>
            <a:endParaRPr lang="es-ES" noProof="0"/>
          </a:p>
        </p:txBody>
      </p:sp>
      <p:sp>
        <p:nvSpPr>
          <p:cNvPr id="5" name="Marcador de pie de página 4">
            <a:extLst>
              <a:ext uri="{FF2B5EF4-FFF2-40B4-BE49-F238E27FC236}">
                <a16:creationId xmlns:a16="http://schemas.microsoft.com/office/drawing/2014/main" xmlns="" id="{CC1ADF53-2713-40AC-9CC8-AA83770C91C4}"/>
              </a:ext>
            </a:extLst>
          </p:cNvPr>
          <p:cNvSpPr>
            <a:spLocks noGrp="1"/>
          </p:cNvSpPr>
          <p:nvPr>
            <p:ph type="ftr" sz="quarter" idx="11"/>
          </p:nvPr>
        </p:nvSpPr>
        <p:spPr/>
        <p:txBody>
          <a:bodyPr rtlCol="0"/>
          <a:lstStyle>
            <a:lvl1pPr>
              <a:defRPr>
                <a:solidFill>
                  <a:schemeClr val="accent1"/>
                </a:solidFill>
              </a:defRPr>
            </a:lvl1pPr>
          </a:lstStyle>
          <a:p>
            <a:pPr rtl="0"/>
            <a:r>
              <a:rPr lang="es-ES" noProof="0"/>
              <a:t>Maderas y sus características</a:t>
            </a:r>
          </a:p>
        </p:txBody>
      </p:sp>
      <p:sp>
        <p:nvSpPr>
          <p:cNvPr id="6" name="Marcador de número de diapositiva 5">
            <a:extLst>
              <a:ext uri="{FF2B5EF4-FFF2-40B4-BE49-F238E27FC236}">
                <a16:creationId xmlns:a16="http://schemas.microsoft.com/office/drawing/2014/main" xmlns="" id="{1BD08A84-ADB1-42C6-A7B1-E5C5A728B9AE}"/>
              </a:ext>
            </a:extLst>
          </p:cNvPr>
          <p:cNvSpPr>
            <a:spLocks noGrp="1"/>
          </p:cNvSpPr>
          <p:nvPr>
            <p:ph type="sldNum" sz="quarter" idx="12"/>
          </p:nvPr>
        </p:nvSpPr>
        <p:spPr/>
        <p:txBody>
          <a:bodyPr rtlCol="0"/>
          <a:lstStyle>
            <a:lvl1pPr>
              <a:defRPr>
                <a:solidFill>
                  <a:schemeClr val="bg1"/>
                </a:solidFill>
              </a:defRPr>
            </a:lvl1pPr>
          </a:lstStyle>
          <a:p>
            <a:pPr rtl="0"/>
            <a:fld id="{18D65601-5AE2-46FC-B138-694DDD2B510D}" type="slidenum">
              <a:rPr lang="es-ES" noProof="0" smtClean="0"/>
              <a:pPr rtl="0"/>
              <a:t>‹Nº›</a:t>
            </a:fld>
            <a:endParaRPr lang="es-ES" noProof="0"/>
          </a:p>
        </p:txBody>
      </p:sp>
      <p:sp>
        <p:nvSpPr>
          <p:cNvPr id="10" name="Marcador de contenido 15">
            <a:extLst>
              <a:ext uri="{FF2B5EF4-FFF2-40B4-BE49-F238E27FC236}">
                <a16:creationId xmlns:a16="http://schemas.microsoft.com/office/drawing/2014/main" xmlns="" id="{E7CC669C-5E68-40A8-8F59-E044A32F4B3F}"/>
              </a:ext>
            </a:extLst>
          </p:cNvPr>
          <p:cNvSpPr>
            <a:spLocks noGrp="1"/>
          </p:cNvSpPr>
          <p:nvPr>
            <p:ph sz="quarter" idx="15" hasCustomPrompt="1"/>
          </p:nvPr>
        </p:nvSpPr>
        <p:spPr>
          <a:xfrm>
            <a:off x="5109845" y="999340"/>
            <a:ext cx="557887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es-ES" noProof="0"/>
              <a:t>Haga clic para agregar texto</a:t>
            </a:r>
          </a:p>
        </p:txBody>
      </p:sp>
      <p:cxnSp>
        <p:nvCxnSpPr>
          <p:cNvPr id="8" name="Conector recto 7">
            <a:extLst>
              <a:ext uri="{FF2B5EF4-FFF2-40B4-BE49-F238E27FC236}">
                <a16:creationId xmlns:a16="http://schemas.microsoft.com/office/drawing/2014/main" xmlns="" id="{93EEC13B-7926-4108-B0C5-F3A2A5AE6991}"/>
              </a:ext>
              <a:ext uri="{C183D7F6-B498-43B3-948B-1728B52AA6E4}">
                <adec:decorative xmlns:adec="http://schemas.microsoft.com/office/drawing/2017/decorative" xmlns=""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0C546480-8B8D-4EF8-8C6A-DFFAC2755AC3}"/>
              </a:ext>
            </a:extLst>
          </p:cNvPr>
          <p:cNvSpPr>
            <a:spLocks noGrp="1"/>
          </p:cNvSpPr>
          <p:nvPr>
            <p:ph type="title"/>
          </p:nvPr>
        </p:nvSpPr>
        <p:spPr>
          <a:xfrm>
            <a:off x="1871559" y="1352736"/>
            <a:ext cx="3037792" cy="657883"/>
          </a:xfrm>
          <a:prstGeom prst="rect">
            <a:avLst/>
          </a:prstGeom>
        </p:spPr>
        <p:txBody>
          <a:bodyPr rtlCol="0" anchor="ctr"/>
          <a:lstStyle>
            <a:lvl1pPr algn="l">
              <a:lnSpc>
                <a:spcPct val="100000"/>
              </a:lnSpc>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lamada a la acción">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xmlns="" id="{415B931B-7725-4C86-A82C-07F42F447C95}"/>
              </a:ext>
              <a:ext uri="{C183D7F6-B498-43B3-948B-1728B52AA6E4}">
                <adec:decorative xmlns:adec="http://schemas.microsoft.com/office/drawing/2017/decorative" xmlns=""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posición de imagen 12">
            <a:extLst>
              <a:ext uri="{FF2B5EF4-FFF2-40B4-BE49-F238E27FC236}">
                <a16:creationId xmlns:a16="http://schemas.microsoft.com/office/drawing/2014/main" xmlns=""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es-MX" noProof="0"/>
              <a:t>05/08/20XX</a:t>
            </a:r>
            <a:endParaRPr lang="es-ES" noProof="0"/>
          </a:p>
        </p:txBody>
      </p:sp>
      <p:sp>
        <p:nvSpPr>
          <p:cNvPr id="8" name="Marcador de pie de página 4">
            <a:extLst>
              <a:ext uri="{FF2B5EF4-FFF2-40B4-BE49-F238E27FC236}">
                <a16:creationId xmlns:a16="http://schemas.microsoft.com/office/drawing/2014/main" xmlns="" id="{89831967-45C9-40AF-A955-56E9578BC685}"/>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s-ES" noProof="0"/>
              <a:t>Maderas y sus características</a:t>
            </a:r>
          </a:p>
        </p:txBody>
      </p:sp>
      <p:sp>
        <p:nvSpPr>
          <p:cNvPr id="9" name="Marcador de número de diapositiva 5">
            <a:extLst>
              <a:ext uri="{FF2B5EF4-FFF2-40B4-BE49-F238E27FC236}">
                <a16:creationId xmlns:a16="http://schemas.microsoft.com/office/drawing/2014/main" xmlns="" id="{56167DEC-7546-44F6-AD64-E71C2FF1CF4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s-ES" noProof="0" smtClean="0"/>
              <a:pPr rtl="0"/>
              <a:t>‹Nº›</a:t>
            </a:fld>
            <a:endParaRPr lang="es-ES" noProof="0"/>
          </a:p>
        </p:txBody>
      </p:sp>
      <p:sp>
        <p:nvSpPr>
          <p:cNvPr id="11" name="Marcador de contenido 15">
            <a:extLst>
              <a:ext uri="{FF2B5EF4-FFF2-40B4-BE49-F238E27FC236}">
                <a16:creationId xmlns:a16="http://schemas.microsoft.com/office/drawing/2014/main" xmlns="" id="{61241730-14B7-407E-9517-F4510520D03C}"/>
              </a:ext>
            </a:extLst>
          </p:cNvPr>
          <p:cNvSpPr>
            <a:spLocks noGrp="1"/>
          </p:cNvSpPr>
          <p:nvPr>
            <p:ph sz="quarter" idx="16" hasCustomPrompt="1"/>
          </p:nvPr>
        </p:nvSpPr>
        <p:spPr>
          <a:xfrm>
            <a:off x="6311900" y="3282850"/>
            <a:ext cx="5350010" cy="1030734"/>
          </a:xfrm>
          <a:prstGeom prst="rect">
            <a:avLst/>
          </a:prstGeom>
        </p:spPr>
        <p:txBody>
          <a:bodyPr rtlCol="0"/>
          <a:lstStyle>
            <a:lvl1pPr marL="0" indent="0">
              <a:lnSpc>
                <a:spcPct val="150000"/>
              </a:lnSpc>
              <a:spcBef>
                <a:spcPts val="0"/>
              </a:spcBef>
              <a:spcAft>
                <a:spcPts val="1200"/>
              </a:spcAft>
              <a:buNone/>
              <a:defRPr sz="1400" spc="100" baseline="0">
                <a:solidFill>
                  <a:schemeClr val="bg1"/>
                </a:solidFill>
              </a:defRPr>
            </a:lvl1pPr>
          </a:lstStyle>
          <a:p>
            <a:pPr lvl="0" rtl="0"/>
            <a:r>
              <a:rPr lang="es-ES" noProof="0"/>
              <a:t>Haga clic para agregar texto</a:t>
            </a:r>
          </a:p>
        </p:txBody>
      </p:sp>
      <p:sp>
        <p:nvSpPr>
          <p:cNvPr id="2" name="Título 1">
            <a:extLst>
              <a:ext uri="{FF2B5EF4-FFF2-40B4-BE49-F238E27FC236}">
                <a16:creationId xmlns:a16="http://schemas.microsoft.com/office/drawing/2014/main" xmlns="" id="{2055B60F-1D5E-4B0C-8354-2E7AA187F6D5}"/>
              </a:ext>
            </a:extLst>
          </p:cNvPr>
          <p:cNvSpPr>
            <a:spLocks noGrp="1"/>
          </p:cNvSpPr>
          <p:nvPr>
            <p:ph type="title"/>
          </p:nvPr>
        </p:nvSpPr>
        <p:spPr>
          <a:xfrm>
            <a:off x="6311898" y="2471206"/>
            <a:ext cx="5350010" cy="867398"/>
          </a:xfrm>
          <a:prstGeom prst="rect">
            <a:avLst/>
          </a:prstGeom>
        </p:spPr>
        <p:txBody>
          <a:bodyPr rtlCol="0" anchor="ctr"/>
          <a:lstStyle>
            <a:lvl1pPr>
              <a:lnSpc>
                <a:spcPct val="100000"/>
              </a:lnSpc>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7" name="Marcador de posición de imagen 10">
            <a:extLst>
              <a:ext uri="{FF2B5EF4-FFF2-40B4-BE49-F238E27FC236}">
                <a16:creationId xmlns:a16="http://schemas.microsoft.com/office/drawing/2014/main" xmlns="" id="{9C6F1ED5-824E-4C14-8D5E-5A0A26C54212}"/>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es-MX" noProof="0"/>
              <a:t>05/08/20XX</a:t>
            </a:r>
            <a:endParaRPr lang="es-ES" noProof="0"/>
          </a:p>
        </p:txBody>
      </p:sp>
      <p:sp>
        <p:nvSpPr>
          <p:cNvPr id="5" name="Marcador de pie de página 4">
            <a:extLst>
              <a:ext uri="{FF2B5EF4-FFF2-40B4-BE49-F238E27FC236}">
                <a16:creationId xmlns:a16="http://schemas.microsoft.com/office/drawing/2014/main" xmlns="" id="{CC1ADF53-2713-40AC-9CC8-AA83770C91C4}"/>
              </a:ext>
            </a:extLst>
          </p:cNvPr>
          <p:cNvSpPr>
            <a:spLocks noGrp="1"/>
          </p:cNvSpPr>
          <p:nvPr>
            <p:ph type="ftr" sz="quarter" idx="11"/>
          </p:nvPr>
        </p:nvSpPr>
        <p:spPr/>
        <p:txBody>
          <a:bodyPr rtlCol="0"/>
          <a:lstStyle/>
          <a:p>
            <a:pPr rtl="0"/>
            <a:r>
              <a:rPr lang="es-ES" noProof="0"/>
              <a:t>Maderas y sus características</a:t>
            </a:r>
          </a:p>
        </p:txBody>
      </p:sp>
      <p:sp>
        <p:nvSpPr>
          <p:cNvPr id="6" name="Marcador de número de diapositiva 5">
            <a:extLst>
              <a:ext uri="{FF2B5EF4-FFF2-40B4-BE49-F238E27FC236}">
                <a16:creationId xmlns:a16="http://schemas.microsoft.com/office/drawing/2014/main" xmlns="" id="{1BD08A84-ADB1-42C6-A7B1-E5C5A728B9AE}"/>
              </a:ext>
            </a:extLst>
          </p:cNvPr>
          <p:cNvSpPr>
            <a:spLocks noGrp="1"/>
          </p:cNvSpPr>
          <p:nvPr>
            <p:ph type="sldNum" sz="quarter" idx="12"/>
          </p:nvPr>
        </p:nvSpPr>
        <p:spPr/>
        <p:txBody>
          <a:bodyPr rtlCol="0"/>
          <a:lstStyle/>
          <a:p>
            <a:pPr rtl="0"/>
            <a:fld id="{18D65601-5AE2-46FC-B138-694DDD2B510D}" type="slidenum">
              <a:rPr lang="es-ES" noProof="0" smtClean="0"/>
              <a:t>‹Nº›</a:t>
            </a:fld>
            <a:endParaRPr lang="es-ES" noProof="0"/>
          </a:p>
        </p:txBody>
      </p:sp>
      <p:sp>
        <p:nvSpPr>
          <p:cNvPr id="9" name="Marcador de contenido 15">
            <a:extLst>
              <a:ext uri="{FF2B5EF4-FFF2-40B4-BE49-F238E27FC236}">
                <a16:creationId xmlns:a16="http://schemas.microsoft.com/office/drawing/2014/main" xmlns="" id="{9F762423-7F4E-4A21-8F09-05418F82F9D7}"/>
              </a:ext>
            </a:extLst>
          </p:cNvPr>
          <p:cNvSpPr>
            <a:spLocks noGrp="1"/>
          </p:cNvSpPr>
          <p:nvPr>
            <p:ph sz="quarter" idx="16" hasCustomPrompt="1"/>
          </p:nvPr>
        </p:nvSpPr>
        <p:spPr>
          <a:xfrm>
            <a:off x="8078765" y="3267882"/>
            <a:ext cx="3193926" cy="2203224"/>
          </a:xfrm>
          <a:prstGeom prst="rect">
            <a:avLst/>
          </a:prstGeom>
        </p:spPr>
        <p:txBody>
          <a:bodyPr rtlCol="0"/>
          <a:lstStyle>
            <a:lvl1pPr marL="0" indent="0">
              <a:lnSpc>
                <a:spcPct val="125000"/>
              </a:lnSpc>
              <a:spcBef>
                <a:spcPts val="0"/>
              </a:spcBef>
              <a:spcAft>
                <a:spcPts val="1200"/>
              </a:spcAft>
              <a:buNone/>
              <a:defRPr sz="1400" spc="100" baseline="0">
                <a:solidFill>
                  <a:schemeClr val="accent1"/>
                </a:solidFill>
              </a:defRPr>
            </a:lvl1pPr>
          </a:lstStyle>
          <a:p>
            <a:pPr lvl="0" rtl="0"/>
            <a:r>
              <a:rPr lang="es-ES" noProof="0"/>
              <a:t>Haga clic para agregar texto</a:t>
            </a:r>
          </a:p>
        </p:txBody>
      </p:sp>
      <p:sp>
        <p:nvSpPr>
          <p:cNvPr id="2" name="Título 1">
            <a:extLst>
              <a:ext uri="{FF2B5EF4-FFF2-40B4-BE49-F238E27FC236}">
                <a16:creationId xmlns:a16="http://schemas.microsoft.com/office/drawing/2014/main" xmlns="" id="{E22AE728-7030-4847-B87B-FDB4B86E0332}"/>
              </a:ext>
            </a:extLst>
          </p:cNvPr>
          <p:cNvSpPr>
            <a:spLocks noGrp="1"/>
          </p:cNvSpPr>
          <p:nvPr>
            <p:ph type="title"/>
          </p:nvPr>
        </p:nvSpPr>
        <p:spPr>
          <a:xfrm>
            <a:off x="8078765" y="2371063"/>
            <a:ext cx="3193926" cy="999451"/>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29010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xmlns="" id="{FF5ED5F1-A62B-4555-807E-91FAE1443CCB}"/>
              </a:ext>
            </a:extLst>
          </p:cNvPr>
          <p:cNvSpPr>
            <a:spLocks noGrp="1"/>
          </p:cNvSpPr>
          <p:nvPr>
            <p:ph type="pic" sz="quarter" idx="13" hasCustomPrompt="1"/>
          </p:nvPr>
        </p:nvSpPr>
        <p:spPr>
          <a:xfrm>
            <a:off x="0" y="0"/>
            <a:ext cx="12192000" cy="6858000"/>
          </a:xfrm>
          <a:prstGeom prst="rect">
            <a:avLst/>
          </a:prstGeom>
        </p:spPr>
        <p:txBody>
          <a:bodyPr rtlCol="0"/>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9A9D60F5-07EA-4D8F-AAFA-0F48CB78542E}"/>
              </a:ext>
            </a:extLst>
          </p:cNvPr>
          <p:cNvSpPr>
            <a:spLocks noGrp="1"/>
          </p:cNvSpPr>
          <p:nvPr>
            <p:ph type="dt" sz="half" idx="10"/>
          </p:nvPr>
        </p:nvSpPr>
        <p:spPr/>
        <p:txBody>
          <a:bodyPr rtlCol="0"/>
          <a:lstStyle/>
          <a:p>
            <a:pPr rtl="0"/>
            <a:r>
              <a:rPr lang="es-MX" noProof="0"/>
              <a:t>05/08/20XX</a:t>
            </a:r>
            <a:endParaRPr lang="es-ES" noProof="0"/>
          </a:p>
        </p:txBody>
      </p:sp>
      <p:sp>
        <p:nvSpPr>
          <p:cNvPr id="5" name="Marcador de pie de página 4">
            <a:extLst>
              <a:ext uri="{FF2B5EF4-FFF2-40B4-BE49-F238E27FC236}">
                <a16:creationId xmlns:a16="http://schemas.microsoft.com/office/drawing/2014/main" xmlns="" id="{73ED4C42-D293-4981-BA06-A4638BEE1641}"/>
              </a:ext>
            </a:extLst>
          </p:cNvPr>
          <p:cNvSpPr>
            <a:spLocks noGrp="1"/>
          </p:cNvSpPr>
          <p:nvPr>
            <p:ph type="ftr" sz="quarter" idx="11"/>
          </p:nvPr>
        </p:nvSpPr>
        <p:spPr/>
        <p:txBody>
          <a:bodyPr rtlCol="0"/>
          <a:lstStyle/>
          <a:p>
            <a:pPr rtl="0"/>
            <a:r>
              <a:rPr lang="es-ES" noProof="0"/>
              <a:t>Maderas y sus características</a:t>
            </a:r>
          </a:p>
        </p:txBody>
      </p:sp>
      <p:sp>
        <p:nvSpPr>
          <p:cNvPr id="6" name="Marcador de número de diapositiva 5">
            <a:extLst>
              <a:ext uri="{FF2B5EF4-FFF2-40B4-BE49-F238E27FC236}">
                <a16:creationId xmlns:a16="http://schemas.microsoft.com/office/drawing/2014/main" xmlns="" id="{B73E9D98-F221-47DC-AE55-8165BB7A3D3B}"/>
              </a:ext>
            </a:extLst>
          </p:cNvPr>
          <p:cNvSpPr>
            <a:spLocks noGrp="1"/>
          </p:cNvSpPr>
          <p:nvPr>
            <p:ph type="sldNum" sz="quarter" idx="12"/>
          </p:nvPr>
        </p:nvSpPr>
        <p:spPr/>
        <p:txBody>
          <a:bodyPr rtlCol="0"/>
          <a:lstStyle/>
          <a:p>
            <a:pPr rtl="0"/>
            <a:fld id="{18D65601-5AE2-46FC-B138-694DDD2B510D}" type="slidenum">
              <a:rPr lang="es-ES" noProof="0" smtClean="0"/>
              <a:t>‹Nº›</a:t>
            </a:fld>
            <a:endParaRPr lang="es-ES" noProof="0"/>
          </a:p>
        </p:txBody>
      </p:sp>
      <p:sp>
        <p:nvSpPr>
          <p:cNvPr id="16" name="Marcador de contenido 15">
            <a:extLst>
              <a:ext uri="{FF2B5EF4-FFF2-40B4-BE49-F238E27FC236}">
                <a16:creationId xmlns:a16="http://schemas.microsoft.com/office/drawing/2014/main" xmlns="" id="{94C3D64C-77F6-4601-B573-9A9B6E23BB60}"/>
              </a:ext>
            </a:extLst>
          </p:cNvPr>
          <p:cNvSpPr>
            <a:spLocks noGrp="1"/>
          </p:cNvSpPr>
          <p:nvPr>
            <p:ph sz="quarter" idx="15" hasCustomPrompt="1"/>
          </p:nvPr>
        </p:nvSpPr>
        <p:spPr>
          <a:xfrm>
            <a:off x="1675242" y="2051170"/>
            <a:ext cx="5362575" cy="3532188"/>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es-ES" noProof="0"/>
              <a:t>Haga clic para agregar texto</a:t>
            </a:r>
          </a:p>
        </p:txBody>
      </p:sp>
      <p:sp>
        <p:nvSpPr>
          <p:cNvPr id="2" name="Título 1">
            <a:extLst>
              <a:ext uri="{FF2B5EF4-FFF2-40B4-BE49-F238E27FC236}">
                <a16:creationId xmlns:a16="http://schemas.microsoft.com/office/drawing/2014/main" xmlns="" id="{DBCD17CD-E6D2-4329-B271-1E59AA986EF1}"/>
              </a:ext>
            </a:extLst>
          </p:cNvPr>
          <p:cNvSpPr>
            <a:spLocks noGrp="1"/>
          </p:cNvSpPr>
          <p:nvPr>
            <p:ph type="title"/>
          </p:nvPr>
        </p:nvSpPr>
        <p:spPr>
          <a:xfrm>
            <a:off x="1675242" y="1418953"/>
            <a:ext cx="5362575" cy="495691"/>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ozca al moderador">
    <p:spTree>
      <p:nvGrpSpPr>
        <p:cNvPr id="1" name=""/>
        <p:cNvGrpSpPr/>
        <p:nvPr/>
      </p:nvGrpSpPr>
      <p:grpSpPr>
        <a:xfrm>
          <a:off x="0" y="0"/>
          <a:ext cx="0" cy="0"/>
          <a:chOff x="0" y="0"/>
          <a:chExt cx="0" cy="0"/>
        </a:xfrm>
      </p:grpSpPr>
      <p:sp>
        <p:nvSpPr>
          <p:cNvPr id="9" name="Marcador de posición de imagen 10">
            <a:extLst>
              <a:ext uri="{FF2B5EF4-FFF2-40B4-BE49-F238E27FC236}">
                <a16:creationId xmlns:a16="http://schemas.microsoft.com/office/drawing/2014/main" xmlns="" id="{CD5AE0D9-6B20-4F29-A35B-2A00C25FF84E}"/>
              </a:ext>
            </a:extLst>
          </p:cNvPr>
          <p:cNvSpPr>
            <a:spLocks noGrp="1"/>
          </p:cNvSpPr>
          <p:nvPr>
            <p:ph type="pic" sz="quarter" idx="13" hasCustomPrompt="1"/>
          </p:nvPr>
        </p:nvSpPr>
        <p:spPr>
          <a:xfrm>
            <a:off x="1482906" y="0"/>
            <a:ext cx="4635426" cy="6857999"/>
          </a:xfrm>
          <a:prstGeom prst="rect">
            <a:avLst/>
          </a:prstGeom>
        </p:spPr>
        <p:txBody>
          <a:bodyPr rtlCol="0"/>
          <a:lstStyle>
            <a:lvl1pPr marL="0" indent="0" algn="ctr">
              <a:buNone/>
              <a:defRPr/>
            </a:lvl1pPr>
          </a:lstStyle>
          <a:p>
            <a:pPr rtl="0"/>
            <a:r>
              <a:rPr lang="es-ES" noProof="0"/>
              <a:t>Haga clic para agregar una foto</a:t>
            </a:r>
          </a:p>
        </p:txBody>
      </p:sp>
      <p:sp>
        <p:nvSpPr>
          <p:cNvPr id="4" name="Marcador de fecha 3">
            <a:extLst>
              <a:ext uri="{FF2B5EF4-FFF2-40B4-BE49-F238E27FC236}">
                <a16:creationId xmlns:a16="http://schemas.microsoft.com/office/drawing/2014/main" xmlns="" id="{12CC56C8-D828-4A31-A5B9-CF1AEFA70D7C}"/>
              </a:ext>
            </a:extLst>
          </p:cNvPr>
          <p:cNvSpPr>
            <a:spLocks noGrp="1"/>
          </p:cNvSpPr>
          <p:nvPr>
            <p:ph type="dt" sz="half" idx="10"/>
          </p:nvPr>
        </p:nvSpPr>
        <p:spPr>
          <a:xfrm>
            <a:off x="1571846" y="6356350"/>
            <a:ext cx="2743200" cy="365125"/>
          </a:xfrm>
        </p:spPr>
        <p:txBody>
          <a:bodyPr rtlCol="0"/>
          <a:lstStyle>
            <a:lvl1pPr>
              <a:defRPr>
                <a:solidFill>
                  <a:schemeClr val="accent5">
                    <a:lumMod val="20000"/>
                    <a:lumOff val="80000"/>
                  </a:schemeClr>
                </a:solidFill>
              </a:defRPr>
            </a:lvl1pPr>
          </a:lstStyle>
          <a:p>
            <a:pPr rtl="0"/>
            <a:r>
              <a:rPr lang="es-MX" noProof="0"/>
              <a:t>05/08/20XX</a:t>
            </a:r>
            <a:endParaRPr lang="es-ES" noProof="0"/>
          </a:p>
        </p:txBody>
      </p:sp>
      <p:sp>
        <p:nvSpPr>
          <p:cNvPr id="5" name="Marcador de pie de página 4">
            <a:extLst>
              <a:ext uri="{FF2B5EF4-FFF2-40B4-BE49-F238E27FC236}">
                <a16:creationId xmlns:a16="http://schemas.microsoft.com/office/drawing/2014/main" xmlns="" id="{8E0B0264-B3C3-46A0-80DD-67C59DB2AF91}"/>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s-ES" noProof="0"/>
              <a:t>Maderas y sus características</a:t>
            </a:r>
          </a:p>
        </p:txBody>
      </p:sp>
      <p:sp>
        <p:nvSpPr>
          <p:cNvPr id="6" name="Marcador de número de diapositiva 5">
            <a:extLst>
              <a:ext uri="{FF2B5EF4-FFF2-40B4-BE49-F238E27FC236}">
                <a16:creationId xmlns:a16="http://schemas.microsoft.com/office/drawing/2014/main" xmlns="" id="{C85D3C3B-0FFE-494C-B4AC-477B6A9DAF5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s-ES" noProof="0" smtClean="0"/>
              <a:pPr rtl="0"/>
              <a:t>‹Nº›</a:t>
            </a:fld>
            <a:endParaRPr lang="es-ES" noProof="0"/>
          </a:p>
        </p:txBody>
      </p:sp>
      <p:sp>
        <p:nvSpPr>
          <p:cNvPr id="10" name="Marcador de texto 12">
            <a:extLst>
              <a:ext uri="{FF2B5EF4-FFF2-40B4-BE49-F238E27FC236}">
                <a16:creationId xmlns:a16="http://schemas.microsoft.com/office/drawing/2014/main" xmlns="" id="{1285A10A-1880-4D4E-A99B-1C19043F2A65}"/>
              </a:ext>
            </a:extLst>
          </p:cNvPr>
          <p:cNvSpPr>
            <a:spLocks noGrp="1"/>
          </p:cNvSpPr>
          <p:nvPr>
            <p:ph type="body" sz="quarter" idx="14" hasCustomPrompt="1"/>
          </p:nvPr>
        </p:nvSpPr>
        <p:spPr>
          <a:xfrm>
            <a:off x="6750189" y="2396358"/>
            <a:ext cx="3266975" cy="326687"/>
          </a:xfrm>
          <a:prstGeom prst="rect">
            <a:avLst/>
          </a:prstGeom>
        </p:spPr>
        <p:txBody>
          <a:bodyPr rtlCol="0" anchor="ctr"/>
          <a:lstStyle>
            <a:lvl1pPr marL="0" indent="0">
              <a:lnSpc>
                <a:spcPct val="80000"/>
              </a:lnSpc>
              <a:spcBef>
                <a:spcPts val="0"/>
              </a:spcBef>
              <a:buNone/>
              <a:defRPr sz="1600" b="1" spc="100" baseline="0">
                <a:solidFill>
                  <a:schemeClr val="accent1"/>
                </a:solidFill>
                <a:latin typeface="+mj-lt"/>
              </a:defRPr>
            </a:lvl1pPr>
          </a:lstStyle>
          <a:p>
            <a:pPr lvl="0" rtl="0"/>
            <a:r>
              <a:rPr lang="es-ES" noProof="0"/>
              <a:t>Haga clic para agregar un nombre</a:t>
            </a:r>
          </a:p>
        </p:txBody>
      </p:sp>
      <p:sp>
        <p:nvSpPr>
          <p:cNvPr id="11" name="Marcador de contenido 15">
            <a:extLst>
              <a:ext uri="{FF2B5EF4-FFF2-40B4-BE49-F238E27FC236}">
                <a16:creationId xmlns:a16="http://schemas.microsoft.com/office/drawing/2014/main" xmlns="" id="{624F1FC7-2617-499A-8CB8-B61FC7D9B7BF}"/>
              </a:ext>
            </a:extLst>
          </p:cNvPr>
          <p:cNvSpPr>
            <a:spLocks noGrp="1"/>
          </p:cNvSpPr>
          <p:nvPr>
            <p:ph sz="quarter" idx="15" hasCustomPrompt="1"/>
          </p:nvPr>
        </p:nvSpPr>
        <p:spPr>
          <a:xfrm>
            <a:off x="6749508" y="2756830"/>
            <a:ext cx="4834569" cy="2384195"/>
          </a:xfrm>
          <a:prstGeom prst="rect">
            <a:avLst/>
          </a:prstGeom>
        </p:spPr>
        <p:txBody>
          <a:bodyPr rtlCol="0"/>
          <a:lstStyle>
            <a:lvl1pPr marL="0" indent="0">
              <a:lnSpc>
                <a:spcPct val="150000"/>
              </a:lnSpc>
              <a:spcBef>
                <a:spcPts val="0"/>
              </a:spcBef>
              <a:spcAft>
                <a:spcPts val="1000"/>
              </a:spcAft>
              <a:buNone/>
              <a:defRPr sz="1400" spc="100" baseline="0"/>
            </a:lvl1pPr>
          </a:lstStyle>
          <a:p>
            <a:pPr lvl="0" rtl="0"/>
            <a:r>
              <a:rPr lang="es-ES" noProof="0"/>
              <a:t>Haga clic para agregar texto</a:t>
            </a:r>
          </a:p>
        </p:txBody>
      </p:sp>
      <p:cxnSp>
        <p:nvCxnSpPr>
          <p:cNvPr id="13" name="Conector recto 12">
            <a:extLst>
              <a:ext uri="{FF2B5EF4-FFF2-40B4-BE49-F238E27FC236}">
                <a16:creationId xmlns:a16="http://schemas.microsoft.com/office/drawing/2014/main" xmlns="" id="{0B169A36-7DEF-42D4-850F-59A3233FD582}"/>
              </a:ext>
              <a:ext uri="{C183D7F6-B498-43B3-948B-1728B52AA6E4}">
                <adec:decorative xmlns:adec="http://schemas.microsoft.com/office/drawing/2017/decorative" xmlns=""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xmlns="" id="{6CADB6D5-97B3-42ED-B8C7-5AD951CB8FE1}"/>
              </a:ext>
              <a:ext uri="{C183D7F6-B498-43B3-948B-1728B52AA6E4}">
                <adec:decorative xmlns:adec="http://schemas.microsoft.com/office/drawing/2017/decorative" xmlns=""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A9B7B60A-1B6C-4E40-94D7-AE1BD3712779}"/>
              </a:ext>
            </a:extLst>
          </p:cNvPr>
          <p:cNvSpPr>
            <a:spLocks noGrp="1"/>
          </p:cNvSpPr>
          <p:nvPr>
            <p:ph type="title"/>
          </p:nvPr>
        </p:nvSpPr>
        <p:spPr>
          <a:xfrm rot="16200000">
            <a:off x="-810973" y="4189152"/>
            <a:ext cx="3121302" cy="469478"/>
          </a:xfrm>
          <a:prstGeom prst="rect">
            <a:avLst/>
          </a:prstGeom>
        </p:spPr>
        <p:txBody>
          <a:bodyPr rtlCol="0" anchor="ctr"/>
          <a:lstStyle>
            <a:lvl1pPr algn="r">
              <a:defRPr lang="en-US" sz="2400" spc="100" baseline="0">
                <a:solidFill>
                  <a:schemeClr val="accent1"/>
                </a:solidFill>
                <a:ea typeface="+mn-ea"/>
                <a:cs typeface="+mn-cs"/>
              </a:defRPr>
            </a:lvl1pPr>
          </a:lstStyle>
          <a:p>
            <a:pPr marL="0" lvl="0" indent="0" algn="r" rtl="0">
              <a:lnSpc>
                <a:spcPct val="80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7EBFE3E-14BB-4DC6-A806-1E62C1D2446E}"/>
              </a:ext>
            </a:extLst>
          </p:cNvPr>
          <p:cNvSpPr>
            <a:spLocks noGrp="1"/>
          </p:cNvSpPr>
          <p:nvPr>
            <p:ph type="title"/>
          </p:nvPr>
        </p:nvSpPr>
        <p:spPr>
          <a:xfrm>
            <a:off x="1883137" y="1360309"/>
            <a:ext cx="2909309" cy="657882"/>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s-ES" noProof="0"/>
              <a:t>Haga clic para modificar el estilo de título del patrón</a:t>
            </a:r>
          </a:p>
        </p:txBody>
      </p:sp>
      <p:sp>
        <p:nvSpPr>
          <p:cNvPr id="8" name="Marcador de posición de imagen 10">
            <a:extLst>
              <a:ext uri="{FF2B5EF4-FFF2-40B4-BE49-F238E27FC236}">
                <a16:creationId xmlns:a16="http://schemas.microsoft.com/office/drawing/2014/main" xmlns="" id="{EFD7EF65-6DE9-4029-B3A0-F08E11BC9E5E}"/>
              </a:ext>
            </a:extLst>
          </p:cNvPr>
          <p:cNvSpPr>
            <a:spLocks noGrp="1"/>
          </p:cNvSpPr>
          <p:nvPr>
            <p:ph type="pic" sz="quarter" idx="13" hasCustomPrompt="1"/>
          </p:nvPr>
        </p:nvSpPr>
        <p:spPr>
          <a:xfrm>
            <a:off x="0" y="2795752"/>
            <a:ext cx="12192000" cy="4062247"/>
          </a:xfrm>
          <a:prstGeom prst="rect">
            <a:avLst/>
          </a:prstGeom>
        </p:spPr>
        <p:txBody>
          <a:bodyPr rtlCol="0"/>
          <a:lstStyle>
            <a:lvl1pPr marL="0" indent="0" algn="ctr">
              <a:buNone/>
              <a:defRPr/>
            </a:lvl1pPr>
          </a:lstStyle>
          <a:p>
            <a:pPr rtl="0"/>
            <a:r>
              <a:rPr lang="es-ES" noProof="0"/>
              <a:t>Haga clic para agregar una foto</a:t>
            </a:r>
          </a:p>
        </p:txBody>
      </p:sp>
      <p:sp>
        <p:nvSpPr>
          <p:cNvPr id="10" name="Marcador de contenido 15">
            <a:extLst>
              <a:ext uri="{FF2B5EF4-FFF2-40B4-BE49-F238E27FC236}">
                <a16:creationId xmlns:a16="http://schemas.microsoft.com/office/drawing/2014/main" xmlns="" id="{123B9F8E-DAD6-45B2-B55B-B070484318C3}"/>
              </a:ext>
            </a:extLst>
          </p:cNvPr>
          <p:cNvSpPr>
            <a:spLocks noGrp="1"/>
          </p:cNvSpPr>
          <p:nvPr>
            <p:ph sz="quarter" idx="15" hasCustomPrompt="1"/>
          </p:nvPr>
        </p:nvSpPr>
        <p:spPr>
          <a:xfrm>
            <a:off x="5109845" y="1075509"/>
            <a:ext cx="529326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es-ES" noProof="0"/>
              <a:t>Haga clic para agregar texto</a:t>
            </a:r>
          </a:p>
        </p:txBody>
      </p:sp>
      <p:sp>
        <p:nvSpPr>
          <p:cNvPr id="5" name="Marcador de fecha 4">
            <a:extLst>
              <a:ext uri="{FF2B5EF4-FFF2-40B4-BE49-F238E27FC236}">
                <a16:creationId xmlns:a16="http://schemas.microsoft.com/office/drawing/2014/main" xmlns="" id="{23CF9177-0C51-4496-B5AE-7ED4F8F3A170}"/>
              </a:ext>
            </a:extLst>
          </p:cNvPr>
          <p:cNvSpPr>
            <a:spLocks noGrp="1"/>
          </p:cNvSpPr>
          <p:nvPr>
            <p:ph type="dt" sz="half" idx="10"/>
          </p:nvPr>
        </p:nvSpPr>
        <p:spPr/>
        <p:txBody>
          <a:bodyPr rtlCol="0"/>
          <a:lstStyle>
            <a:lvl1pPr>
              <a:defRPr>
                <a:solidFill>
                  <a:schemeClr val="bg1"/>
                </a:solidFill>
              </a:defRPr>
            </a:lvl1pPr>
          </a:lstStyle>
          <a:p>
            <a:pPr rtl="0"/>
            <a:r>
              <a:rPr lang="es-MX" noProof="0"/>
              <a:t>05/08/20XX</a:t>
            </a:r>
            <a:endParaRPr lang="es-ES" noProof="0"/>
          </a:p>
        </p:txBody>
      </p:sp>
      <p:sp>
        <p:nvSpPr>
          <p:cNvPr id="6" name="Marcador de pie de página 5">
            <a:extLst>
              <a:ext uri="{FF2B5EF4-FFF2-40B4-BE49-F238E27FC236}">
                <a16:creationId xmlns:a16="http://schemas.microsoft.com/office/drawing/2014/main" xmlns="" id="{C57A035F-C837-4CCA-BB19-CE656F0576BD}"/>
              </a:ext>
            </a:extLst>
          </p:cNvPr>
          <p:cNvSpPr>
            <a:spLocks noGrp="1"/>
          </p:cNvSpPr>
          <p:nvPr>
            <p:ph type="ftr" sz="quarter" idx="11"/>
          </p:nvPr>
        </p:nvSpPr>
        <p:spPr/>
        <p:txBody>
          <a:bodyPr rtlCol="0"/>
          <a:lstStyle>
            <a:lvl1pPr>
              <a:defRPr>
                <a:solidFill>
                  <a:schemeClr val="accent1"/>
                </a:solidFill>
              </a:defRPr>
            </a:lvl1pPr>
          </a:lstStyle>
          <a:p>
            <a:pPr rtl="0"/>
            <a:r>
              <a:rPr lang="es-ES" noProof="0"/>
              <a:t>Maderas y sus características</a:t>
            </a:r>
          </a:p>
        </p:txBody>
      </p:sp>
      <p:sp>
        <p:nvSpPr>
          <p:cNvPr id="7" name="Marcador de número de diapositiva 6">
            <a:extLst>
              <a:ext uri="{FF2B5EF4-FFF2-40B4-BE49-F238E27FC236}">
                <a16:creationId xmlns:a16="http://schemas.microsoft.com/office/drawing/2014/main" xmlns="" id="{5FE2F927-F23D-4ABB-BEC9-11C2CC69D8E4}"/>
              </a:ext>
            </a:extLst>
          </p:cNvPr>
          <p:cNvSpPr>
            <a:spLocks noGrp="1"/>
          </p:cNvSpPr>
          <p:nvPr>
            <p:ph type="sldNum" sz="quarter" idx="12"/>
          </p:nvPr>
        </p:nvSpPr>
        <p:spPr/>
        <p:txBody>
          <a:bodyPr rtlCol="0"/>
          <a:lstStyle>
            <a:lvl1pPr>
              <a:defRPr>
                <a:solidFill>
                  <a:schemeClr val="accent1"/>
                </a:solidFill>
              </a:defRPr>
            </a:lvl1pPr>
          </a:lstStyle>
          <a:p>
            <a:pPr rtl="0"/>
            <a:fld id="{18D65601-5AE2-46FC-B138-694DDD2B510D}" type="slidenum">
              <a:rPr lang="es-ES" noProof="0" smtClean="0"/>
              <a:pPr rtl="0"/>
              <a:t>‹Nº›</a:t>
            </a:fld>
            <a:endParaRPr lang="es-ES" noProof="0"/>
          </a:p>
        </p:txBody>
      </p:sp>
      <p:cxnSp>
        <p:nvCxnSpPr>
          <p:cNvPr id="12" name="Conector recto 11">
            <a:extLst>
              <a:ext uri="{FF2B5EF4-FFF2-40B4-BE49-F238E27FC236}">
                <a16:creationId xmlns:a16="http://schemas.microsoft.com/office/drawing/2014/main" xmlns="" id="{95244728-2BE1-4CB4-A19E-903E75BD8226}"/>
              </a:ext>
              <a:ext uri="{C183D7F6-B498-43B3-948B-1728B52AA6E4}">
                <adec:decorative xmlns:adec="http://schemas.microsoft.com/office/drawing/2017/decorative" xmlns=""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guntas de la sesión">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xmlns="" id="{B0109947-4B08-4C56-B65B-A6FDFEF47D12}"/>
              </a:ext>
              <a:ext uri="{C183D7F6-B498-43B3-948B-1728B52AA6E4}">
                <adec:decorative xmlns:adec="http://schemas.microsoft.com/office/drawing/2017/decorative" xmlns=""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xmlns="" id="{C387A38D-E82D-42F1-A188-30F49DD50C61}"/>
              </a:ext>
              <a:ext uri="{C183D7F6-B498-43B3-948B-1728B52AA6E4}">
                <adec:decorative xmlns:adec="http://schemas.microsoft.com/office/drawing/2017/decorative" xmlns=""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Marcador de posición de imagen 10">
            <a:extLst>
              <a:ext uri="{FF2B5EF4-FFF2-40B4-BE49-F238E27FC236}">
                <a16:creationId xmlns:a16="http://schemas.microsoft.com/office/drawing/2014/main" xmlns="" id="{1205ABD4-5AFD-4B99-8836-D12AA42FCCE5}"/>
              </a:ext>
            </a:extLst>
          </p:cNvPr>
          <p:cNvSpPr>
            <a:spLocks noGrp="1"/>
          </p:cNvSpPr>
          <p:nvPr>
            <p:ph type="pic" sz="quarter" idx="13" hasCustomPrompt="1"/>
          </p:nvPr>
        </p:nvSpPr>
        <p:spPr>
          <a:xfrm>
            <a:off x="4582510" y="0"/>
            <a:ext cx="7609489" cy="6858000"/>
          </a:xfrm>
          <a:prstGeom prst="rect">
            <a:avLst/>
          </a:prstGeom>
        </p:spPr>
        <p:txBody>
          <a:bodyPr rtlCol="0"/>
          <a:lstStyle>
            <a:lvl1pPr marL="0" indent="0" algn="ctr">
              <a:buNone/>
              <a:defRPr/>
            </a:lvl1pPr>
          </a:lstStyle>
          <a:p>
            <a:pPr rtl="0"/>
            <a:r>
              <a:rPr lang="es-ES" noProof="0"/>
              <a:t>Haga clic para agregar una foto</a:t>
            </a:r>
          </a:p>
        </p:txBody>
      </p:sp>
      <p:sp>
        <p:nvSpPr>
          <p:cNvPr id="7" name="Marcador de fecha 6">
            <a:extLst>
              <a:ext uri="{FF2B5EF4-FFF2-40B4-BE49-F238E27FC236}">
                <a16:creationId xmlns:a16="http://schemas.microsoft.com/office/drawing/2014/main" xmlns="" id="{F080A53F-EFDF-40A3-B9E3-58EB0D3F3A84}"/>
              </a:ext>
            </a:extLst>
          </p:cNvPr>
          <p:cNvSpPr>
            <a:spLocks noGrp="1"/>
          </p:cNvSpPr>
          <p:nvPr>
            <p:ph type="dt" sz="half" idx="10"/>
          </p:nvPr>
        </p:nvSpPr>
        <p:spPr/>
        <p:txBody>
          <a:bodyPr rtlCol="0"/>
          <a:lstStyle/>
          <a:p>
            <a:pPr rtl="0"/>
            <a:r>
              <a:rPr lang="es-MX" noProof="0"/>
              <a:t>05/08/20XX</a:t>
            </a:r>
            <a:endParaRPr lang="es-ES" noProof="0"/>
          </a:p>
        </p:txBody>
      </p:sp>
      <p:sp>
        <p:nvSpPr>
          <p:cNvPr id="14" name="Marcador de contenido 15">
            <a:extLst>
              <a:ext uri="{FF2B5EF4-FFF2-40B4-BE49-F238E27FC236}">
                <a16:creationId xmlns:a16="http://schemas.microsoft.com/office/drawing/2014/main" xmlns="" id="{F547C10E-8A59-4B22-ADF0-994850F759D0}"/>
              </a:ext>
            </a:extLst>
          </p:cNvPr>
          <p:cNvSpPr>
            <a:spLocks noGrp="1"/>
          </p:cNvSpPr>
          <p:nvPr>
            <p:ph sz="quarter" idx="15" hasCustomPrompt="1"/>
          </p:nvPr>
        </p:nvSpPr>
        <p:spPr>
          <a:xfrm>
            <a:off x="1017111" y="2906895"/>
            <a:ext cx="4606159" cy="2221291"/>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es-ES" noProof="0"/>
              <a:t>Haga clic para agregar texto</a:t>
            </a:r>
          </a:p>
        </p:txBody>
      </p:sp>
      <p:sp>
        <p:nvSpPr>
          <p:cNvPr id="15" name="Marcador de pie de página 4">
            <a:extLst>
              <a:ext uri="{FF2B5EF4-FFF2-40B4-BE49-F238E27FC236}">
                <a16:creationId xmlns:a16="http://schemas.microsoft.com/office/drawing/2014/main" xmlns="" id="{79DE00E7-8296-408A-905C-ECBA407C83E1}"/>
              </a:ext>
            </a:extLst>
          </p:cNvPr>
          <p:cNvSpPr>
            <a:spLocks noGrp="1"/>
          </p:cNvSpPr>
          <p:nvPr>
            <p:ph type="ftr" sz="quarter" idx="11"/>
          </p:nvPr>
        </p:nvSpPr>
        <p:spPr>
          <a:xfrm>
            <a:off x="6519230" y="6356350"/>
            <a:ext cx="3152912" cy="365125"/>
          </a:xfrm>
        </p:spPr>
        <p:txBody>
          <a:bodyPr rtlCol="0"/>
          <a:lstStyle>
            <a:lvl1pPr algn="l">
              <a:defRPr>
                <a:solidFill>
                  <a:schemeClr val="bg1"/>
                </a:solidFill>
              </a:defRPr>
            </a:lvl1pPr>
          </a:lstStyle>
          <a:p>
            <a:pPr rtl="0"/>
            <a:r>
              <a:rPr lang="es-ES" noProof="0"/>
              <a:t>Maderas y sus características</a:t>
            </a:r>
          </a:p>
        </p:txBody>
      </p:sp>
      <p:sp>
        <p:nvSpPr>
          <p:cNvPr id="16" name="Marcador de número de diapositiva 5">
            <a:extLst>
              <a:ext uri="{FF2B5EF4-FFF2-40B4-BE49-F238E27FC236}">
                <a16:creationId xmlns:a16="http://schemas.microsoft.com/office/drawing/2014/main" xmlns="" id="{900B3723-B30F-4BDB-A030-4B06ADE753C5}"/>
              </a:ext>
            </a:extLst>
          </p:cNvPr>
          <p:cNvSpPr>
            <a:spLocks noGrp="1"/>
          </p:cNvSpPr>
          <p:nvPr>
            <p:ph type="sldNum" sz="quarter" idx="12"/>
          </p:nvPr>
        </p:nvSpPr>
        <p:spPr>
          <a:xfrm>
            <a:off x="10510344" y="6356350"/>
            <a:ext cx="843455" cy="365125"/>
          </a:xfrm>
        </p:spPr>
        <p:txBody>
          <a:bodyPr rtlCol="0"/>
          <a:lstStyle>
            <a:lvl1pPr>
              <a:defRPr>
                <a:solidFill>
                  <a:schemeClr val="bg1"/>
                </a:solidFill>
              </a:defRPr>
            </a:lvl1pPr>
          </a:lstStyle>
          <a:p>
            <a:pPr rtl="0"/>
            <a:fld id="{18D65601-5AE2-46FC-B138-694DDD2B510D}" type="slidenum">
              <a:rPr lang="es-ES" noProof="0" smtClean="0"/>
              <a:pPr rtl="0"/>
              <a:t>‹Nº›</a:t>
            </a:fld>
            <a:endParaRPr lang="es-ES" noProof="0"/>
          </a:p>
        </p:txBody>
      </p:sp>
      <p:sp>
        <p:nvSpPr>
          <p:cNvPr id="2" name="Título 1">
            <a:extLst>
              <a:ext uri="{FF2B5EF4-FFF2-40B4-BE49-F238E27FC236}">
                <a16:creationId xmlns:a16="http://schemas.microsoft.com/office/drawing/2014/main" xmlns="" id="{BE4FA9AB-9D34-43A5-947E-835D7FE29C21}"/>
              </a:ext>
            </a:extLst>
          </p:cNvPr>
          <p:cNvSpPr>
            <a:spLocks noGrp="1"/>
          </p:cNvSpPr>
          <p:nvPr>
            <p:ph type="title"/>
          </p:nvPr>
        </p:nvSpPr>
        <p:spPr>
          <a:xfrm>
            <a:off x="1016002" y="2225678"/>
            <a:ext cx="4607268" cy="469476"/>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ferta">
    <p:spTree>
      <p:nvGrpSpPr>
        <p:cNvPr id="1" name=""/>
        <p:cNvGrpSpPr/>
        <p:nvPr/>
      </p:nvGrpSpPr>
      <p:grpSpPr>
        <a:xfrm>
          <a:off x="0" y="0"/>
          <a:ext cx="0" cy="0"/>
          <a:chOff x="0" y="0"/>
          <a:chExt cx="0" cy="0"/>
        </a:xfrm>
      </p:grpSpPr>
      <p:sp>
        <p:nvSpPr>
          <p:cNvPr id="6" name="Marcador de posición de imagen 10">
            <a:extLst>
              <a:ext uri="{FF2B5EF4-FFF2-40B4-BE49-F238E27FC236}">
                <a16:creationId xmlns:a16="http://schemas.microsoft.com/office/drawing/2014/main" xmlns=""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rtlCol="0"/>
          <a:lstStyle>
            <a:lvl1pPr marL="0" indent="0" algn="ctr">
              <a:buNone/>
              <a:defRPr/>
            </a:lvl1pPr>
          </a:lstStyle>
          <a:p>
            <a:pPr rtl="0"/>
            <a:r>
              <a:rPr lang="es-ES" noProof="0"/>
              <a:t>Haga clic para agregar una foto</a:t>
            </a:r>
          </a:p>
        </p:txBody>
      </p:sp>
      <p:sp>
        <p:nvSpPr>
          <p:cNvPr id="3" name="Marcador de fecha 2">
            <a:extLst>
              <a:ext uri="{FF2B5EF4-FFF2-40B4-BE49-F238E27FC236}">
                <a16:creationId xmlns:a16="http://schemas.microsoft.com/office/drawing/2014/main" xmlns="" id="{9AB9DE71-7B7A-4473-ABD8-99575CAFB38F}"/>
              </a:ext>
            </a:extLst>
          </p:cNvPr>
          <p:cNvSpPr>
            <a:spLocks noGrp="1"/>
          </p:cNvSpPr>
          <p:nvPr>
            <p:ph type="dt" sz="half" idx="10"/>
          </p:nvPr>
        </p:nvSpPr>
        <p:spPr/>
        <p:txBody>
          <a:bodyPr rtlCol="0"/>
          <a:lstStyle>
            <a:lvl1pPr>
              <a:defRPr>
                <a:solidFill>
                  <a:schemeClr val="bg1">
                    <a:lumMod val="95000"/>
                  </a:schemeClr>
                </a:solidFill>
              </a:defRPr>
            </a:lvl1pPr>
          </a:lstStyle>
          <a:p>
            <a:pPr rtl="0"/>
            <a:r>
              <a:rPr lang="es-MX" noProof="0"/>
              <a:t>05/08/20XX</a:t>
            </a:r>
            <a:endParaRPr lang="es-ES" noProof="0"/>
          </a:p>
        </p:txBody>
      </p:sp>
      <p:sp>
        <p:nvSpPr>
          <p:cNvPr id="4" name="Marcador de pie de página 3">
            <a:extLst>
              <a:ext uri="{FF2B5EF4-FFF2-40B4-BE49-F238E27FC236}">
                <a16:creationId xmlns:a16="http://schemas.microsoft.com/office/drawing/2014/main" xmlns="" id="{DAAA1C9B-284B-4C89-8743-52285AC95126}"/>
              </a:ext>
            </a:extLst>
          </p:cNvPr>
          <p:cNvSpPr>
            <a:spLocks noGrp="1"/>
          </p:cNvSpPr>
          <p:nvPr>
            <p:ph type="ftr" sz="quarter" idx="11"/>
          </p:nvPr>
        </p:nvSpPr>
        <p:spPr/>
        <p:txBody>
          <a:bodyPr rtlCol="0"/>
          <a:lstStyle>
            <a:lvl1pPr>
              <a:defRPr>
                <a:solidFill>
                  <a:schemeClr val="bg1">
                    <a:lumMod val="95000"/>
                  </a:schemeClr>
                </a:solidFill>
              </a:defRPr>
            </a:lvl1pPr>
          </a:lstStyle>
          <a:p>
            <a:pPr rtl="0"/>
            <a:r>
              <a:rPr lang="es-ES" noProof="0"/>
              <a:t>Maderas y sus características</a:t>
            </a:r>
          </a:p>
        </p:txBody>
      </p:sp>
      <p:sp>
        <p:nvSpPr>
          <p:cNvPr id="5" name="Marcador de número de diapositiva 4">
            <a:extLst>
              <a:ext uri="{FF2B5EF4-FFF2-40B4-BE49-F238E27FC236}">
                <a16:creationId xmlns:a16="http://schemas.microsoft.com/office/drawing/2014/main" xmlns="" id="{8BC1FE06-5B3A-40E2-82AA-E4516ED2D558}"/>
              </a:ext>
            </a:extLst>
          </p:cNvPr>
          <p:cNvSpPr>
            <a:spLocks noGrp="1"/>
          </p:cNvSpPr>
          <p:nvPr>
            <p:ph type="sldNum" sz="quarter" idx="12"/>
          </p:nvPr>
        </p:nvSpPr>
        <p:spPr/>
        <p:txBody>
          <a:bodyPr rtlCol="0"/>
          <a:lstStyle>
            <a:lvl1pPr>
              <a:defRPr>
                <a:solidFill>
                  <a:schemeClr val="bg1">
                    <a:lumMod val="95000"/>
                  </a:schemeClr>
                </a:solidFill>
              </a:defRPr>
            </a:lvl1pPr>
          </a:lstStyle>
          <a:p>
            <a:pPr rtl="0"/>
            <a:fld id="{18D65601-5AE2-46FC-B138-694DDD2B510D}" type="slidenum">
              <a:rPr lang="es-ES" noProof="0" smtClean="0"/>
              <a:pPr rtl="0"/>
              <a:t>‹Nº›</a:t>
            </a:fld>
            <a:endParaRPr lang="es-ES" noProof="0"/>
          </a:p>
        </p:txBody>
      </p:sp>
      <p:sp>
        <p:nvSpPr>
          <p:cNvPr id="7" name="Marcador de texto 12">
            <a:extLst>
              <a:ext uri="{FF2B5EF4-FFF2-40B4-BE49-F238E27FC236}">
                <a16:creationId xmlns:a16="http://schemas.microsoft.com/office/drawing/2014/main" xmlns=""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rtlCol="0" anchor="ctr"/>
          <a:lstStyle>
            <a:lvl1pPr marL="0" indent="0" algn="l">
              <a:lnSpc>
                <a:spcPct val="125000"/>
              </a:lnSpc>
              <a:spcBef>
                <a:spcPts val="0"/>
              </a:spcBef>
              <a:buNone/>
              <a:defRPr sz="3200" i="1" spc="100" baseline="0">
                <a:solidFill>
                  <a:schemeClr val="bg1"/>
                </a:solidFill>
                <a:latin typeface="+mj-lt"/>
              </a:defRPr>
            </a:lvl1pPr>
          </a:lstStyle>
          <a:p>
            <a:pPr lvl="0" rtl="0"/>
            <a:r>
              <a:rPr lang="es-ES" noProof="0"/>
              <a:t>Haga clic para agregar un título</a:t>
            </a:r>
          </a:p>
        </p:txBody>
      </p:sp>
      <p:sp>
        <p:nvSpPr>
          <p:cNvPr id="2" name="Título 1">
            <a:extLst>
              <a:ext uri="{FF2B5EF4-FFF2-40B4-BE49-F238E27FC236}">
                <a16:creationId xmlns:a16="http://schemas.microsoft.com/office/drawing/2014/main" xmlns="" id="{648B1850-15F7-414E-B8F6-3A5B3D10B263}"/>
              </a:ext>
            </a:extLst>
          </p:cNvPr>
          <p:cNvSpPr>
            <a:spLocks noGrp="1"/>
          </p:cNvSpPr>
          <p:nvPr>
            <p:ph type="title"/>
          </p:nvPr>
        </p:nvSpPr>
        <p:spPr>
          <a:xfrm>
            <a:off x="5010083" y="5448575"/>
            <a:ext cx="4881563" cy="463550"/>
          </a:xfrm>
          <a:prstGeom prst="rect">
            <a:avLst/>
          </a:prstGeom>
        </p:spPr>
        <p:txBody>
          <a:bodyPr rtlCol="0"/>
          <a:lstStyle>
            <a:lvl1pPr algn="r">
              <a:defRPr lang="en-US" sz="1800" spc="100" baseline="0">
                <a:solidFill>
                  <a:schemeClr val="bg1"/>
                </a:solidFill>
                <a:latin typeface="+mn-lt"/>
                <a:ea typeface="+mn-ea"/>
                <a:cs typeface="+mn-cs"/>
              </a:defRPr>
            </a:lvl1pPr>
          </a:lstStyle>
          <a:p>
            <a:pPr marL="0" lvl="0" indent="0" algn="r" rtl="0">
              <a:spcBef>
                <a:spcPts val="100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pótesis">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fecha 1">
            <a:extLst>
              <a:ext uri="{FF2B5EF4-FFF2-40B4-BE49-F238E27FC236}">
                <a16:creationId xmlns:a16="http://schemas.microsoft.com/office/drawing/2014/main" xmlns="" id="{195FA8B4-F9F3-4FF5-B11F-483A1B95EA11}"/>
              </a:ext>
            </a:extLst>
          </p:cNvPr>
          <p:cNvSpPr>
            <a:spLocks noGrp="1"/>
          </p:cNvSpPr>
          <p:nvPr>
            <p:ph type="dt" sz="half" idx="10"/>
          </p:nvPr>
        </p:nvSpPr>
        <p:spPr/>
        <p:txBody>
          <a:bodyPr rtlCol="0"/>
          <a:lstStyle>
            <a:lvl1pPr>
              <a:defRPr>
                <a:solidFill>
                  <a:schemeClr val="bg1"/>
                </a:solidFill>
              </a:defRPr>
            </a:lvl1pPr>
          </a:lstStyle>
          <a:p>
            <a:pPr rtl="0"/>
            <a:r>
              <a:rPr lang="es-MX" noProof="0"/>
              <a:t>05/08/20XX</a:t>
            </a:r>
            <a:endParaRPr lang="es-ES" noProof="0"/>
          </a:p>
        </p:txBody>
      </p:sp>
      <p:sp>
        <p:nvSpPr>
          <p:cNvPr id="3" name="Marcador de pie de página 2">
            <a:extLst>
              <a:ext uri="{FF2B5EF4-FFF2-40B4-BE49-F238E27FC236}">
                <a16:creationId xmlns:a16="http://schemas.microsoft.com/office/drawing/2014/main" xmlns="" id="{F97B8F04-28A5-462E-86DE-06C37E40589B}"/>
              </a:ext>
            </a:extLst>
          </p:cNvPr>
          <p:cNvSpPr>
            <a:spLocks noGrp="1"/>
          </p:cNvSpPr>
          <p:nvPr>
            <p:ph type="ftr" sz="quarter" idx="11"/>
          </p:nvPr>
        </p:nvSpPr>
        <p:spPr/>
        <p:txBody>
          <a:bodyPr rtlCol="0"/>
          <a:lstStyle>
            <a:lvl1pPr>
              <a:defRPr>
                <a:solidFill>
                  <a:schemeClr val="accent6">
                    <a:lumMod val="75000"/>
                  </a:schemeClr>
                </a:solidFill>
              </a:defRPr>
            </a:lvl1p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AC8B2DAE-4645-4AA0-87C9-39874FDBDEE3}"/>
              </a:ext>
            </a:extLst>
          </p:cNvPr>
          <p:cNvSpPr>
            <a:spLocks noGrp="1"/>
          </p:cNvSpPr>
          <p:nvPr>
            <p:ph type="sldNum" sz="quarter" idx="12"/>
          </p:nvPr>
        </p:nvSpPr>
        <p:spPr/>
        <p:txBody>
          <a:bodyPr rtlCol="0"/>
          <a:lstStyle>
            <a:lvl1pPr>
              <a:defRPr>
                <a:solidFill>
                  <a:schemeClr val="accent6">
                    <a:lumMod val="75000"/>
                  </a:schemeClr>
                </a:solidFill>
              </a:defRPr>
            </a:lvl1pPr>
          </a:lstStyle>
          <a:p>
            <a:pPr rtl="0"/>
            <a:fld id="{18D65601-5AE2-46FC-B138-694DDD2B510D}" type="slidenum">
              <a:rPr lang="es-ES" noProof="0" smtClean="0"/>
              <a:pPr rtl="0"/>
              <a:t>‹Nº›</a:t>
            </a:fld>
            <a:endParaRPr lang="es-ES" noProof="0"/>
          </a:p>
        </p:txBody>
      </p:sp>
      <p:sp>
        <p:nvSpPr>
          <p:cNvPr id="6" name="Marcador de contenido 15">
            <a:extLst>
              <a:ext uri="{FF2B5EF4-FFF2-40B4-BE49-F238E27FC236}">
                <a16:creationId xmlns:a16="http://schemas.microsoft.com/office/drawing/2014/main" xmlns="" id="{3BB9146A-68F5-433B-8411-A12C7C8F782D}"/>
              </a:ext>
            </a:extLst>
          </p:cNvPr>
          <p:cNvSpPr>
            <a:spLocks noGrp="1"/>
          </p:cNvSpPr>
          <p:nvPr>
            <p:ph sz="quarter" idx="15" hasCustomPrompt="1"/>
          </p:nvPr>
        </p:nvSpPr>
        <p:spPr>
          <a:xfrm>
            <a:off x="6747641" y="1193612"/>
            <a:ext cx="3513083" cy="1400506"/>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es-ES" noProof="0"/>
              <a:t>Haga clic para agregar texto</a:t>
            </a:r>
          </a:p>
        </p:txBody>
      </p:sp>
      <p:sp>
        <p:nvSpPr>
          <p:cNvPr id="7" name="Rectángulo 6">
            <a:extLst>
              <a:ext uri="{FF2B5EF4-FFF2-40B4-BE49-F238E27FC236}">
                <a16:creationId xmlns:a16="http://schemas.microsoft.com/office/drawing/2014/main" xmlns=""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Marcador de contenido 15">
            <a:extLst>
              <a:ext uri="{FF2B5EF4-FFF2-40B4-BE49-F238E27FC236}">
                <a16:creationId xmlns:a16="http://schemas.microsoft.com/office/drawing/2014/main" xmlns="" id="{5BA888A7-F91E-4923-AB10-31BEF8C2FEB8}"/>
              </a:ext>
            </a:extLst>
          </p:cNvPr>
          <p:cNvSpPr>
            <a:spLocks noGrp="1"/>
          </p:cNvSpPr>
          <p:nvPr>
            <p:ph sz="quarter" idx="16" hasCustomPrompt="1"/>
          </p:nvPr>
        </p:nvSpPr>
        <p:spPr>
          <a:xfrm>
            <a:off x="6747641" y="4120055"/>
            <a:ext cx="3513083" cy="1185839"/>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es-ES" noProof="0"/>
              <a:t>Haga clic para agregar texto</a:t>
            </a:r>
          </a:p>
        </p:txBody>
      </p:sp>
      <p:sp>
        <p:nvSpPr>
          <p:cNvPr id="9" name="Rectángulo 8">
            <a:extLst>
              <a:ext uri="{FF2B5EF4-FFF2-40B4-BE49-F238E27FC236}">
                <a16:creationId xmlns:a16="http://schemas.microsoft.com/office/drawing/2014/main" xmlns=""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cxnSp>
        <p:nvCxnSpPr>
          <p:cNvPr id="11" name="Conector recto 10">
            <a:extLst>
              <a:ext uri="{FF2B5EF4-FFF2-40B4-BE49-F238E27FC236}">
                <a16:creationId xmlns:a16="http://schemas.microsoft.com/office/drawing/2014/main" xmlns="" id="{6ECBC35A-FE4E-467A-A20D-9063B371CAAA}"/>
              </a:ext>
              <a:ext uri="{C183D7F6-B498-43B3-948B-1728B52AA6E4}">
                <adec:decorative xmlns:adec="http://schemas.microsoft.com/office/drawing/2017/decorative" xmlns=""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ítulo 11">
            <a:extLst>
              <a:ext uri="{FF2B5EF4-FFF2-40B4-BE49-F238E27FC236}">
                <a16:creationId xmlns:a16="http://schemas.microsoft.com/office/drawing/2014/main" xmlns="" id="{A4FC0018-1CBF-4BC0-BE79-B983651D8848}"/>
              </a:ext>
            </a:extLst>
          </p:cNvPr>
          <p:cNvSpPr>
            <a:spLocks noGrp="1"/>
          </p:cNvSpPr>
          <p:nvPr>
            <p:ph type="title"/>
          </p:nvPr>
        </p:nvSpPr>
        <p:spPr>
          <a:xfrm rot="16200000">
            <a:off x="1005213" y="4932422"/>
            <a:ext cx="2635209" cy="523708"/>
          </a:xfrm>
          <a:prstGeom prst="rect">
            <a:avLst/>
          </a:prstGeom>
        </p:spPr>
        <p:txBody>
          <a:bodyPr rtlCol="0" anchor="ctr"/>
          <a:lstStyle>
            <a:lvl1pPr algn="r">
              <a:defRPr lang="en-US" sz="2400" spc="100" baseline="0">
                <a:solidFill>
                  <a:schemeClr val="bg1"/>
                </a:solidFill>
                <a:ea typeface="+mn-ea"/>
                <a:cs typeface="+mn-cs"/>
              </a:defRPr>
            </a:lvl1pPr>
          </a:lstStyle>
          <a:p>
            <a:pPr marL="0" lvl="0" indent="0" algn="r" rtl="0">
              <a:lnSpc>
                <a:spcPct val="80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centaje de herramientas de comunicación">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xmlns="" id="{8B06ACE2-BA16-48C7-A451-845668BC059A}"/>
              </a:ext>
            </a:extLst>
          </p:cNvPr>
          <p:cNvSpPr>
            <a:spLocks noGrp="1"/>
          </p:cNvSpPr>
          <p:nvPr>
            <p:ph type="dt" sz="half" idx="10"/>
          </p:nvPr>
        </p:nvSpPr>
        <p:spPr/>
        <p:txBody>
          <a:bodyPr rtlCol="0"/>
          <a:lstStyle/>
          <a:p>
            <a:pPr rtl="0"/>
            <a:r>
              <a:rPr lang="es-MX" noProof="0"/>
              <a:t>05/08/20XX</a:t>
            </a:r>
            <a:endParaRPr lang="es-ES" noProof="0"/>
          </a:p>
        </p:txBody>
      </p:sp>
      <p:sp>
        <p:nvSpPr>
          <p:cNvPr id="6" name="Marcador de pie de página 5">
            <a:extLst>
              <a:ext uri="{FF2B5EF4-FFF2-40B4-BE49-F238E27FC236}">
                <a16:creationId xmlns:a16="http://schemas.microsoft.com/office/drawing/2014/main" xmlns="" id="{009B479B-4CEB-47DB-903C-2E2D2445EB57}"/>
              </a:ext>
            </a:extLst>
          </p:cNvPr>
          <p:cNvSpPr>
            <a:spLocks noGrp="1"/>
          </p:cNvSpPr>
          <p:nvPr>
            <p:ph type="ftr" sz="quarter" idx="11"/>
          </p:nvPr>
        </p:nvSpPr>
        <p:spPr/>
        <p:txBody>
          <a:bodyPr rtlCol="0"/>
          <a:lstStyle/>
          <a:p>
            <a:pPr rtl="0"/>
            <a:r>
              <a:rPr lang="es-ES" noProof="0"/>
              <a:t>Maderas y sus características</a:t>
            </a:r>
          </a:p>
        </p:txBody>
      </p:sp>
      <p:sp>
        <p:nvSpPr>
          <p:cNvPr id="7" name="Marcador de número de diapositiva 6">
            <a:extLst>
              <a:ext uri="{FF2B5EF4-FFF2-40B4-BE49-F238E27FC236}">
                <a16:creationId xmlns:a16="http://schemas.microsoft.com/office/drawing/2014/main" xmlns="" id="{FC6F2130-E7AA-4706-B388-47F7E032B5EA}"/>
              </a:ext>
            </a:extLst>
          </p:cNvPr>
          <p:cNvSpPr>
            <a:spLocks noGrp="1"/>
          </p:cNvSpPr>
          <p:nvPr>
            <p:ph type="sldNum" sz="quarter" idx="12"/>
          </p:nvPr>
        </p:nvSpPr>
        <p:spPr/>
        <p:txBody>
          <a:bodyPr rtlCol="0"/>
          <a:lstStyle/>
          <a:p>
            <a:pPr rtl="0"/>
            <a:fld id="{18D65601-5AE2-46FC-B138-694DDD2B510D}" type="slidenum">
              <a:rPr lang="es-ES" noProof="0" smtClean="0"/>
              <a:t>‹Nº›</a:t>
            </a:fld>
            <a:endParaRPr lang="es-ES" noProof="0"/>
          </a:p>
        </p:txBody>
      </p:sp>
      <p:sp>
        <p:nvSpPr>
          <p:cNvPr id="9" name="Rectángulo 8">
            <a:extLst>
              <a:ext uri="{FF2B5EF4-FFF2-40B4-BE49-F238E27FC236}">
                <a16:creationId xmlns:a16="http://schemas.microsoft.com/office/drawing/2014/main" xmlns=""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Marcador de contenido 15">
            <a:extLst>
              <a:ext uri="{FF2B5EF4-FFF2-40B4-BE49-F238E27FC236}">
                <a16:creationId xmlns:a16="http://schemas.microsoft.com/office/drawing/2014/main" xmlns="" id="{6E328664-C733-476A-81C6-2A0B15B001A1}"/>
              </a:ext>
            </a:extLst>
          </p:cNvPr>
          <p:cNvSpPr>
            <a:spLocks noGrp="1"/>
          </p:cNvSpPr>
          <p:nvPr>
            <p:ph sz="quarter" idx="15" hasCustomPrompt="1"/>
          </p:nvPr>
        </p:nvSpPr>
        <p:spPr>
          <a:xfrm>
            <a:off x="2029158" y="2838122"/>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s-ES" noProof="0"/>
              <a:t>Haga clic para agregar texto</a:t>
            </a:r>
          </a:p>
        </p:txBody>
      </p:sp>
      <p:sp>
        <p:nvSpPr>
          <p:cNvPr id="20" name="Marcador de contenido 15">
            <a:extLst>
              <a:ext uri="{FF2B5EF4-FFF2-40B4-BE49-F238E27FC236}">
                <a16:creationId xmlns:a16="http://schemas.microsoft.com/office/drawing/2014/main" xmlns="" id="{4DA6C57C-E2CB-484E-94E6-9AB8DC7DB4C5}"/>
              </a:ext>
            </a:extLst>
          </p:cNvPr>
          <p:cNvSpPr>
            <a:spLocks noGrp="1"/>
          </p:cNvSpPr>
          <p:nvPr>
            <p:ph sz="quarter" idx="16" hasCustomPrompt="1"/>
          </p:nvPr>
        </p:nvSpPr>
        <p:spPr>
          <a:xfrm>
            <a:off x="2029158" y="3379435"/>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s-ES" noProof="0"/>
              <a:t>Haga clic para agregar texto</a:t>
            </a:r>
          </a:p>
        </p:txBody>
      </p:sp>
      <p:sp>
        <p:nvSpPr>
          <p:cNvPr id="21" name="Marcador de contenido 15">
            <a:extLst>
              <a:ext uri="{FF2B5EF4-FFF2-40B4-BE49-F238E27FC236}">
                <a16:creationId xmlns:a16="http://schemas.microsoft.com/office/drawing/2014/main" xmlns="" id="{97E74E6E-CDEF-424A-B7CE-5B34A0AC34D6}"/>
              </a:ext>
            </a:extLst>
          </p:cNvPr>
          <p:cNvSpPr>
            <a:spLocks noGrp="1"/>
          </p:cNvSpPr>
          <p:nvPr>
            <p:ph sz="quarter" idx="17" hasCustomPrompt="1"/>
          </p:nvPr>
        </p:nvSpPr>
        <p:spPr>
          <a:xfrm>
            <a:off x="2029158" y="3928699"/>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s-ES" noProof="0"/>
              <a:t>Haga clic para agregar texto</a:t>
            </a:r>
          </a:p>
        </p:txBody>
      </p:sp>
      <p:sp>
        <p:nvSpPr>
          <p:cNvPr id="22" name="Marcador de contenido 15">
            <a:extLst>
              <a:ext uri="{FF2B5EF4-FFF2-40B4-BE49-F238E27FC236}">
                <a16:creationId xmlns:a16="http://schemas.microsoft.com/office/drawing/2014/main" xmlns="" id="{E7A1AA76-7517-4C53-B2A4-EE8B1C6ADDDF}"/>
              </a:ext>
            </a:extLst>
          </p:cNvPr>
          <p:cNvSpPr>
            <a:spLocks noGrp="1"/>
          </p:cNvSpPr>
          <p:nvPr>
            <p:ph sz="quarter" idx="18" hasCustomPrompt="1"/>
          </p:nvPr>
        </p:nvSpPr>
        <p:spPr>
          <a:xfrm>
            <a:off x="2029158" y="4476966"/>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s-ES" noProof="0"/>
              <a:t>Haga clic para agregar texto</a:t>
            </a:r>
          </a:p>
        </p:txBody>
      </p:sp>
      <p:sp>
        <p:nvSpPr>
          <p:cNvPr id="37" name="Marcador de texto 12">
            <a:extLst>
              <a:ext uri="{FF2B5EF4-FFF2-40B4-BE49-F238E27FC236}">
                <a16:creationId xmlns:a16="http://schemas.microsoft.com/office/drawing/2014/main" xmlns=""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s-ES" noProof="0"/>
              <a:t>#</a:t>
            </a:r>
          </a:p>
        </p:txBody>
      </p:sp>
      <p:sp>
        <p:nvSpPr>
          <p:cNvPr id="38" name="Marcador de texto 12">
            <a:extLst>
              <a:ext uri="{FF2B5EF4-FFF2-40B4-BE49-F238E27FC236}">
                <a16:creationId xmlns:a16="http://schemas.microsoft.com/office/drawing/2014/main" xmlns=""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s-ES" noProof="0"/>
              <a:t>#</a:t>
            </a:r>
          </a:p>
        </p:txBody>
      </p:sp>
      <p:sp>
        <p:nvSpPr>
          <p:cNvPr id="39" name="Marcador de texto 12">
            <a:extLst>
              <a:ext uri="{FF2B5EF4-FFF2-40B4-BE49-F238E27FC236}">
                <a16:creationId xmlns:a16="http://schemas.microsoft.com/office/drawing/2014/main" xmlns=""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s-ES" noProof="0"/>
              <a:t>#</a:t>
            </a:r>
          </a:p>
        </p:txBody>
      </p:sp>
      <p:sp>
        <p:nvSpPr>
          <p:cNvPr id="40" name="Marcador de texto 12">
            <a:extLst>
              <a:ext uri="{FF2B5EF4-FFF2-40B4-BE49-F238E27FC236}">
                <a16:creationId xmlns:a16="http://schemas.microsoft.com/office/drawing/2014/main" xmlns=""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s-ES" noProof="0"/>
              <a:t>#</a:t>
            </a:r>
          </a:p>
        </p:txBody>
      </p:sp>
      <p:sp>
        <p:nvSpPr>
          <p:cNvPr id="2" name="Título 1">
            <a:extLst>
              <a:ext uri="{FF2B5EF4-FFF2-40B4-BE49-F238E27FC236}">
                <a16:creationId xmlns:a16="http://schemas.microsoft.com/office/drawing/2014/main" xmlns="" id="{82BDF22D-6760-4BDD-92EF-E940DCC023C0}"/>
              </a:ext>
            </a:extLst>
          </p:cNvPr>
          <p:cNvSpPr>
            <a:spLocks noGrp="1"/>
          </p:cNvSpPr>
          <p:nvPr>
            <p:ph type="title"/>
          </p:nvPr>
        </p:nvSpPr>
        <p:spPr>
          <a:xfrm>
            <a:off x="1267697" y="1369287"/>
            <a:ext cx="4079564"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eación de productos excelentes">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xmlns="" id="{EBAADBBE-F1E3-480E-BE79-B55DEF9410EF}"/>
              </a:ext>
              <a:ext uri="{C183D7F6-B498-43B3-948B-1728B52AA6E4}">
                <adec:decorative xmlns:adec="http://schemas.microsoft.com/office/drawing/2017/decorative" xmlns=""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Marcador de posición de imagen 8">
            <a:extLst>
              <a:ext uri="{FF2B5EF4-FFF2-40B4-BE49-F238E27FC236}">
                <a16:creationId xmlns:a16="http://schemas.microsoft.com/office/drawing/2014/main" xmlns=""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es-ES" noProof="0"/>
              <a:t>Haga clic para agregar una foto</a:t>
            </a:r>
          </a:p>
        </p:txBody>
      </p:sp>
      <p:sp>
        <p:nvSpPr>
          <p:cNvPr id="5" name="Marcador de fecha 4">
            <a:extLst>
              <a:ext uri="{FF2B5EF4-FFF2-40B4-BE49-F238E27FC236}">
                <a16:creationId xmlns:a16="http://schemas.microsoft.com/office/drawing/2014/main" xmlns="" id="{6F4198D5-23F4-441A-AD0A-C6CD015E997C}"/>
              </a:ext>
            </a:extLst>
          </p:cNvPr>
          <p:cNvSpPr>
            <a:spLocks noGrp="1"/>
          </p:cNvSpPr>
          <p:nvPr>
            <p:ph type="dt" sz="half" idx="10"/>
          </p:nvPr>
        </p:nvSpPr>
        <p:spPr/>
        <p:txBody>
          <a:bodyPr rtlCol="0"/>
          <a:lstStyle>
            <a:lvl1pPr>
              <a:defRPr>
                <a:solidFill>
                  <a:schemeClr val="bg1"/>
                </a:solidFill>
              </a:defRPr>
            </a:lvl1pPr>
          </a:lstStyle>
          <a:p>
            <a:pPr rtl="0"/>
            <a:r>
              <a:rPr lang="es-MX" noProof="0"/>
              <a:t>05/08/20XX</a:t>
            </a:r>
            <a:endParaRPr lang="es-ES" noProof="0"/>
          </a:p>
        </p:txBody>
      </p:sp>
      <p:sp>
        <p:nvSpPr>
          <p:cNvPr id="16" name="Marcador de contenido 15">
            <a:extLst>
              <a:ext uri="{FF2B5EF4-FFF2-40B4-BE49-F238E27FC236}">
                <a16:creationId xmlns:a16="http://schemas.microsoft.com/office/drawing/2014/main" xmlns="" id="{8E5DAC80-95FC-4BA1-98B2-5631FB3B0198}"/>
              </a:ext>
            </a:extLst>
          </p:cNvPr>
          <p:cNvSpPr>
            <a:spLocks noGrp="1"/>
          </p:cNvSpPr>
          <p:nvPr>
            <p:ph sz="quarter" idx="15" hasCustomPrompt="1"/>
          </p:nvPr>
        </p:nvSpPr>
        <p:spPr>
          <a:xfrm>
            <a:off x="6337298" y="3200401"/>
            <a:ext cx="5257799" cy="1701800"/>
          </a:xfrm>
          <a:prstGeom prst="rect">
            <a:avLst/>
          </a:prstGeom>
        </p:spPr>
        <p:txBody>
          <a:bodyPr rtlCol="0"/>
          <a:lstStyle>
            <a:lvl1pPr marL="0" indent="0">
              <a:lnSpc>
                <a:spcPct val="100000"/>
              </a:lnSpc>
              <a:spcBef>
                <a:spcPts val="0"/>
              </a:spcBef>
              <a:spcAft>
                <a:spcPts val="1200"/>
              </a:spcAft>
              <a:buNone/>
              <a:defRPr sz="1400" spc="100" baseline="0">
                <a:solidFill>
                  <a:schemeClr val="bg1"/>
                </a:solidFill>
              </a:defRPr>
            </a:lvl1pPr>
          </a:lstStyle>
          <a:p>
            <a:pPr lvl="0" rtl="0"/>
            <a:r>
              <a:rPr lang="es-ES" noProof="0"/>
              <a:t>Haga clic para agregar texto</a:t>
            </a:r>
          </a:p>
        </p:txBody>
      </p:sp>
      <p:sp>
        <p:nvSpPr>
          <p:cNvPr id="12" name="Marcador de pie de página 4">
            <a:extLst>
              <a:ext uri="{FF2B5EF4-FFF2-40B4-BE49-F238E27FC236}">
                <a16:creationId xmlns:a16="http://schemas.microsoft.com/office/drawing/2014/main" xmlns="" id="{464448FE-96B4-43C5-8721-4FBF69ED48B7}"/>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s-ES" noProof="0"/>
              <a:t>Maderas y sus características</a:t>
            </a:r>
          </a:p>
        </p:txBody>
      </p:sp>
      <p:sp>
        <p:nvSpPr>
          <p:cNvPr id="13" name="Marcador de número de diapositiva 5">
            <a:extLst>
              <a:ext uri="{FF2B5EF4-FFF2-40B4-BE49-F238E27FC236}">
                <a16:creationId xmlns:a16="http://schemas.microsoft.com/office/drawing/2014/main" xmlns="" id="{F8104834-0355-4576-A9E5-FF5B92B361F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s-ES" noProof="0" smtClean="0"/>
              <a:pPr rtl="0"/>
              <a:t>‹Nº›</a:t>
            </a:fld>
            <a:endParaRPr lang="es-ES" noProof="0"/>
          </a:p>
        </p:txBody>
      </p:sp>
      <p:sp>
        <p:nvSpPr>
          <p:cNvPr id="2" name="Título 1">
            <a:extLst>
              <a:ext uri="{FF2B5EF4-FFF2-40B4-BE49-F238E27FC236}">
                <a16:creationId xmlns:a16="http://schemas.microsoft.com/office/drawing/2014/main" xmlns="" id="{3AD2D377-D829-49CC-9253-683054B909F0}"/>
              </a:ext>
            </a:extLst>
          </p:cNvPr>
          <p:cNvSpPr>
            <a:spLocks noGrp="1"/>
          </p:cNvSpPr>
          <p:nvPr>
            <p:ph type="title"/>
          </p:nvPr>
        </p:nvSpPr>
        <p:spPr>
          <a:xfrm>
            <a:off x="6337298" y="2063075"/>
            <a:ext cx="5257799" cy="1268810"/>
          </a:xfrm>
          <a:prstGeom prst="rect">
            <a:avLst/>
          </a:prstGeom>
        </p:spPr>
        <p:txBody>
          <a:bodyPr rtlCol="0" anchor="ctr"/>
          <a:lstStyle>
            <a:lvl1pPr>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pPr rtl="0"/>
            <a:r>
              <a:rPr lang="es-MX" noProof="0"/>
              <a:t>05/08/20XX</a:t>
            </a:r>
            <a:endParaRPr lang="es-ES" noProof="0"/>
          </a:p>
        </p:txBody>
      </p:sp>
      <p:sp>
        <p:nvSpPr>
          <p:cNvPr id="5" name="Marcador de pie de página 4">
            <a:extLst>
              <a:ext uri="{FF2B5EF4-FFF2-40B4-BE49-F238E27FC236}">
                <a16:creationId xmlns:a16="http://schemas.microsoft.com/office/drawing/2014/main" xmlns=""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pPr rtl="0"/>
            <a:r>
              <a:rPr lang="es-ES" noProof="0"/>
              <a:t>Maderas y sus características</a:t>
            </a:r>
          </a:p>
        </p:txBody>
      </p:sp>
      <p:sp>
        <p:nvSpPr>
          <p:cNvPr id="6" name="Marcador de número de diapositiva 5">
            <a:extLst>
              <a:ext uri="{FF2B5EF4-FFF2-40B4-BE49-F238E27FC236}">
                <a16:creationId xmlns:a16="http://schemas.microsoft.com/office/drawing/2014/main" xmlns=""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pPr rtl="0"/>
            <a:fld id="{18D65601-5AE2-46FC-B138-694DDD2B510D}" type="slidenum">
              <a:rPr lang="es-ES" noProof="0" smtClean="0"/>
              <a:pPr rtl="0"/>
              <a:t>‹Nº›</a:t>
            </a:fld>
            <a:endParaRPr lang="es-ES" noProof="0"/>
          </a:p>
        </p:txBody>
      </p:sp>
      <p:sp>
        <p:nvSpPr>
          <p:cNvPr id="7" name="Cuadro de texto 6">
            <a:extLst>
              <a:ext uri="{FF2B5EF4-FFF2-40B4-BE49-F238E27FC236}">
                <a16:creationId xmlns:a16="http://schemas.microsoft.com/office/drawing/2014/main" xmlns="" id="{084DCE26-8B90-4B2C-883A-D5FFC365BF8A}"/>
              </a:ext>
            </a:extLst>
          </p:cNvPr>
          <p:cNvSpPr txBox="1"/>
          <p:nvPr userDrawn="1"/>
        </p:nvSpPr>
        <p:spPr>
          <a:xfrm>
            <a:off x="5637320" y="2974019"/>
            <a:ext cx="914400" cy="369332"/>
          </a:xfrm>
          <a:prstGeom prst="rect">
            <a:avLst/>
          </a:prstGeom>
          <a:noFill/>
        </p:spPr>
        <p:txBody>
          <a:bodyPr wrap="square" rtlCol="0">
            <a:spAutoFit/>
          </a:bodyPr>
          <a:lstStyle/>
          <a:p>
            <a:pPr rtl="0"/>
            <a:endParaRPr lang="es-ES" noProof="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5.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xml"/><Relationship Id="rId5" Type="http://schemas.openxmlformats.org/officeDocument/2006/relationships/image" Target="../media/image123.jpeg"/><Relationship Id="rId4"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5.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1.jpeg"/></Relationships>
</file>

<file path=ppt/slides/_rels/slide35.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32.emf"/></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a:extLst>
              <a:ext uri="{FF2B5EF4-FFF2-40B4-BE49-F238E27FC236}">
                <a16:creationId xmlns:a16="http://schemas.microsoft.com/office/drawing/2014/main" xmlns="" id="{F9B274D2-774F-4C24-A448-1EFB461A95EA}"/>
              </a:ext>
            </a:extLst>
          </p:cNvPr>
          <p:cNvSpPr>
            <a:spLocks noGrp="1"/>
          </p:cNvSpPr>
          <p:nvPr>
            <p:ph type="title"/>
          </p:nvPr>
        </p:nvSpPr>
        <p:spPr>
          <a:xfrm>
            <a:off x="995205" y="4965134"/>
            <a:ext cx="4625666" cy="1596004"/>
          </a:xfrm>
        </p:spPr>
        <p:txBody>
          <a:bodyPr rtlCol="0"/>
          <a:lstStyle/>
          <a:p>
            <a:pPr rtl="0"/>
            <a:r>
              <a:rPr lang="es-ES" dirty="0"/>
              <a:t>Maderas y sus características</a:t>
            </a:r>
          </a:p>
        </p:txBody>
      </p:sp>
      <p:sp>
        <p:nvSpPr>
          <p:cNvPr id="26" name="Marcador de texto 25">
            <a:extLst>
              <a:ext uri="{FF2B5EF4-FFF2-40B4-BE49-F238E27FC236}">
                <a16:creationId xmlns:a16="http://schemas.microsoft.com/office/drawing/2014/main" xmlns="" id="{C022D7CD-E026-4E29-BE4B-3FA7B1EB6A46}"/>
              </a:ext>
            </a:extLst>
          </p:cNvPr>
          <p:cNvSpPr>
            <a:spLocks noGrp="1"/>
          </p:cNvSpPr>
          <p:nvPr>
            <p:ph type="body" sz="quarter" idx="12"/>
          </p:nvPr>
        </p:nvSpPr>
        <p:spPr>
          <a:xfrm>
            <a:off x="6359337" y="5779363"/>
            <a:ext cx="2459114" cy="685430"/>
          </a:xfrm>
        </p:spPr>
        <p:txBody>
          <a:bodyPr rtlCol="0"/>
          <a:lstStyle/>
          <a:p>
            <a:pPr rtl="0"/>
            <a:r>
              <a:rPr lang="es-ES" dirty="0"/>
              <a:t>Ismael Malagón</a:t>
            </a:r>
          </a:p>
        </p:txBody>
      </p:sp>
      <p:sp>
        <p:nvSpPr>
          <p:cNvPr id="36" name="Marcador de texto 35">
            <a:extLst>
              <a:ext uri="{FF2B5EF4-FFF2-40B4-BE49-F238E27FC236}">
                <a16:creationId xmlns:a16="http://schemas.microsoft.com/office/drawing/2014/main" xmlns="" id="{AEEB6582-6001-4276-8F87-1470B6FA1488}"/>
              </a:ext>
            </a:extLst>
          </p:cNvPr>
          <p:cNvSpPr>
            <a:spLocks noGrp="1"/>
          </p:cNvSpPr>
          <p:nvPr>
            <p:ph type="body" sz="quarter" idx="13"/>
          </p:nvPr>
        </p:nvSpPr>
        <p:spPr>
          <a:xfrm>
            <a:off x="9299663" y="5791178"/>
            <a:ext cx="2459114" cy="685429"/>
          </a:xfrm>
        </p:spPr>
        <p:txBody>
          <a:bodyPr rtlCol="0"/>
          <a:lstStyle/>
          <a:p>
            <a:pPr rtl="0"/>
            <a:r>
              <a:rPr lang="es-ES" dirty="0"/>
              <a:t>25/07/2022</a:t>
            </a:r>
          </a:p>
        </p:txBody>
      </p:sp>
      <p:pic>
        <p:nvPicPr>
          <p:cNvPr id="5" name="Imagen 4">
            <a:extLst>
              <a:ext uri="{FF2B5EF4-FFF2-40B4-BE49-F238E27FC236}">
                <a16:creationId xmlns:a16="http://schemas.microsoft.com/office/drawing/2014/main" xmlns="" id="{8C2F3A3B-D7C8-FECC-C103-6E3B3ABDAD52}"/>
              </a:ext>
            </a:extLst>
          </p:cNvPr>
          <p:cNvPicPr>
            <a:picLocks noChangeAspect="1"/>
          </p:cNvPicPr>
          <p:nvPr/>
        </p:nvPicPr>
        <p:blipFill rotWithShape="1">
          <a:blip r:embed="rId3"/>
          <a:srcRect l="16787" t="18609" r="42975" b="24644"/>
          <a:stretch/>
        </p:blipFill>
        <p:spPr>
          <a:xfrm>
            <a:off x="2316050" y="296862"/>
            <a:ext cx="4905829" cy="3889829"/>
          </a:xfrm>
          <a:prstGeom prst="rect">
            <a:avLst/>
          </a:prstGeom>
        </p:spPr>
      </p:pic>
      <p:pic>
        <p:nvPicPr>
          <p:cNvPr id="7" name="Imagen 6">
            <a:extLst>
              <a:ext uri="{FF2B5EF4-FFF2-40B4-BE49-F238E27FC236}">
                <a16:creationId xmlns:a16="http://schemas.microsoft.com/office/drawing/2014/main" xmlns="" id="{B3A217A9-77C0-CE1D-1BCD-FC03EC9864F7}"/>
              </a:ext>
            </a:extLst>
          </p:cNvPr>
          <p:cNvPicPr>
            <a:picLocks noChangeAspect="1"/>
          </p:cNvPicPr>
          <p:nvPr/>
        </p:nvPicPr>
        <p:blipFill rotWithShape="1">
          <a:blip r:embed="rId4"/>
          <a:srcRect l="19404" t="17550" r="46906" b="22738"/>
          <a:stretch/>
        </p:blipFill>
        <p:spPr>
          <a:xfrm>
            <a:off x="7939315" y="1117600"/>
            <a:ext cx="4107542" cy="4093028"/>
          </a:xfrm>
          <a:prstGeom prst="rect">
            <a:avLst/>
          </a:prstGeom>
        </p:spPr>
      </p:pic>
    </p:spTree>
    <p:extLst>
      <p:ext uri="{BB962C8B-B14F-4D97-AF65-F5344CB8AC3E}">
        <p14:creationId xmlns:p14="http://schemas.microsoft.com/office/powerpoint/2010/main" val="1401199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Semi-dura</a:t>
            </a:r>
            <a:r>
              <a:rPr lang="es-MX" dirty="0">
                <a:latin typeface="Arial Nova Cond Light" panose="020B0604020202020204" pitchFamily="34" charset="0"/>
              </a:rPr>
              <a:t> a dura, </a:t>
            </a:r>
            <a:r>
              <a:rPr lang="es-MX" dirty="0" err="1">
                <a:latin typeface="Arial Nova Cond Light" panose="020B0604020202020204" pitchFamily="34" charset="0"/>
              </a:rPr>
              <a:t>semi-pesada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De lento crecimiento. De calidad.</a:t>
            </a:r>
          </a:p>
          <a:p>
            <a:pPr marL="285750" indent="-285750">
              <a:buFont typeface="Arial" panose="020B0604020202020204" pitchFamily="34" charset="0"/>
              <a:buChar char="•"/>
            </a:pPr>
            <a:r>
              <a:rPr lang="es-MX" dirty="0">
                <a:latin typeface="Arial Nova Cond Light" panose="020B0604020202020204" pitchFamily="34" charset="0"/>
              </a:rPr>
              <a:t>Duramen marrón rojizo y albura blanquecina o crema.</a:t>
            </a:r>
          </a:p>
          <a:p>
            <a:pPr marL="285750" indent="-285750">
              <a:buFont typeface="Arial" panose="020B0604020202020204" pitchFamily="34" charset="0"/>
              <a:buChar char="•"/>
            </a:pPr>
            <a:r>
              <a:rPr lang="es-MX" dirty="0">
                <a:latin typeface="Arial Nova Cond Light" panose="020B0604020202020204" pitchFamily="34" charset="0"/>
              </a:rPr>
              <a:t>Fibra entrelazada y ondulada, o recta. Grano medio a grueso.</a:t>
            </a:r>
          </a:p>
          <a:p>
            <a:pPr marL="285750" indent="-285750">
              <a:buFont typeface="Arial" panose="020B0604020202020204" pitchFamily="34" charset="0"/>
              <a:buChar char="•"/>
            </a:pPr>
            <a:r>
              <a:rPr lang="es-MX" dirty="0">
                <a:latin typeface="Arial Nova Cond Light" panose="020B0604020202020204" pitchFamily="34" charset="0"/>
              </a:rPr>
              <a:t>Muy resistente a la putrefacción (humedad), resistente a hongos. Susceptible al ataque de insectos.</a:t>
            </a:r>
          </a:p>
          <a:p>
            <a:pPr marL="285750" indent="-285750">
              <a:buFont typeface="Arial" panose="020B0604020202020204" pitchFamily="34" charset="0"/>
              <a:buChar char="•"/>
            </a:pPr>
            <a:r>
              <a:rPr lang="es-MX" dirty="0">
                <a:latin typeface="Arial Nova Cond Light" panose="020B0604020202020204" pitchFamily="34" charset="0"/>
              </a:rPr>
              <a:t>Secado lento, con riesgo de albeo (se vuelve blanco), de alabeo (curvatura), de fendas (grietas) y de </a:t>
            </a:r>
            <a:r>
              <a:rPr lang="es-MX" dirty="0" err="1">
                <a:latin typeface="Arial Nova Cond Light" panose="020B0604020202020204" pitchFamily="34" charset="0"/>
              </a:rPr>
              <a:t>atejado</a:t>
            </a:r>
            <a:r>
              <a:rPr lang="es-MX" dirty="0">
                <a:latin typeface="Arial Nova Cond Light" panose="020B0604020202020204" pitchFamily="34" charset="0"/>
              </a:rPr>
              <a:t> (deformación máxima de la anchura de una pieza).</a:t>
            </a:r>
          </a:p>
          <a:p>
            <a:pPr marL="285750" indent="-285750">
              <a:buFont typeface="Arial" panose="020B0604020202020204" pitchFamily="34" charset="0"/>
              <a:buChar char="•"/>
            </a:pPr>
            <a:r>
              <a:rPr lang="es-MX" dirty="0">
                <a:latin typeface="Arial Nova Cond Light" panose="020B0604020202020204" pitchFamily="34" charset="0"/>
              </a:rPr>
              <a:t>Usos en labranza (ej. arados o carros), herramientas y mangos, construcción (hidráulica, de casas, naval), suelos y tarimas, vigas, carbón o leña, barricas de vino (tonelería), chapas y tableros, torneado, vigas.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10</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72570"/>
            <a:ext cx="4607268" cy="1335315"/>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ENCINO, ROBLE o ALCORNOQUE</a:t>
            </a:r>
          </a:p>
        </p:txBody>
      </p:sp>
      <p:pic>
        <p:nvPicPr>
          <p:cNvPr id="4098" name="Picture 2" descr="Encino Americano - Maderería Cuauhnáhuac">
            <a:extLst>
              <a:ext uri="{FF2B5EF4-FFF2-40B4-BE49-F238E27FC236}">
                <a16:creationId xmlns:a16="http://schemas.microsoft.com/office/drawing/2014/main" xmlns="" id="{74F3FCDF-8006-6356-7F47-96AC678F9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918"/>
          <a:stretch/>
        </p:blipFill>
        <p:spPr bwMode="auto">
          <a:xfrm>
            <a:off x="8261805" y="1661474"/>
            <a:ext cx="3857625" cy="11406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ercus ilex - Wikipedia, la enciclopedia libre">
            <a:extLst>
              <a:ext uri="{FF2B5EF4-FFF2-40B4-BE49-F238E27FC236}">
                <a16:creationId xmlns:a16="http://schemas.microsoft.com/office/drawing/2014/main" xmlns="" id="{E28C5A67-E240-BFF2-B25D-9C48DCE50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119" y="72571"/>
            <a:ext cx="2124299" cy="157391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xmlns="" id="{42B1C7B8-F445-C87F-C0D7-77A77F583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1338" y="72570"/>
            <a:ext cx="2124299" cy="15739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tipos de robles">
            <a:extLst>
              <a:ext uri="{FF2B5EF4-FFF2-40B4-BE49-F238E27FC236}">
                <a16:creationId xmlns:a16="http://schemas.microsoft.com/office/drawing/2014/main" xmlns="" id="{D1BBE4E1-E401-017A-BED0-06106B95B3FB}"/>
              </a:ext>
            </a:extLst>
          </p:cNvPr>
          <p:cNvPicPr>
            <a:picLocks noChangeAspect="1"/>
          </p:cNvPicPr>
          <p:nvPr/>
        </p:nvPicPr>
        <p:blipFill rotWithShape="1">
          <a:blip r:embed="rId5">
            <a:extLst>
              <a:ext uri="{28A0092B-C50C-407E-A947-70E740481C1C}">
                <a14:useLocalDpi xmlns:a14="http://schemas.microsoft.com/office/drawing/2010/main" val="0"/>
              </a:ext>
            </a:extLst>
          </a:blip>
          <a:srcRect l="74831" t="3572" r="6880"/>
          <a:stretch/>
        </p:blipFill>
        <p:spPr bwMode="auto">
          <a:xfrm rot="5400000">
            <a:off x="9519302" y="4252763"/>
            <a:ext cx="1337871" cy="3857624"/>
          </a:xfrm>
          <a:prstGeom prst="rect">
            <a:avLst/>
          </a:prstGeom>
          <a:noFill/>
          <a:ln>
            <a:noFill/>
          </a:ln>
        </p:spPr>
      </p:pic>
      <p:pic>
        <p:nvPicPr>
          <p:cNvPr id="12" name="Imagen 11" descr="tipos de robles">
            <a:extLst>
              <a:ext uri="{FF2B5EF4-FFF2-40B4-BE49-F238E27FC236}">
                <a16:creationId xmlns:a16="http://schemas.microsoft.com/office/drawing/2014/main" xmlns="" id="{EC39F67C-D052-D39B-62D1-D3D2BF92829B}"/>
              </a:ext>
            </a:extLst>
          </p:cNvPr>
          <p:cNvPicPr>
            <a:picLocks noChangeAspect="1"/>
          </p:cNvPicPr>
          <p:nvPr/>
        </p:nvPicPr>
        <p:blipFill rotWithShape="1">
          <a:blip r:embed="rId5">
            <a:extLst>
              <a:ext uri="{28A0092B-C50C-407E-A947-70E740481C1C}">
                <a14:useLocalDpi xmlns:a14="http://schemas.microsoft.com/office/drawing/2010/main" val="0"/>
              </a:ext>
            </a:extLst>
          </a:blip>
          <a:srcRect l="39416" t="3572" r="42295"/>
          <a:stretch/>
        </p:blipFill>
        <p:spPr bwMode="auto">
          <a:xfrm rot="5400000">
            <a:off x="9519301" y="2907401"/>
            <a:ext cx="1337873" cy="3857625"/>
          </a:xfrm>
          <a:prstGeom prst="rect">
            <a:avLst/>
          </a:prstGeom>
          <a:noFill/>
          <a:ln>
            <a:noFill/>
          </a:ln>
        </p:spPr>
      </p:pic>
      <p:pic>
        <p:nvPicPr>
          <p:cNvPr id="13" name="Imagen 12" descr="tipos de robles">
            <a:extLst>
              <a:ext uri="{FF2B5EF4-FFF2-40B4-BE49-F238E27FC236}">
                <a16:creationId xmlns:a16="http://schemas.microsoft.com/office/drawing/2014/main" xmlns="" id="{A6B01E87-01F9-6EC6-B6DD-037FF24E454C}"/>
              </a:ext>
            </a:extLst>
          </p:cNvPr>
          <p:cNvPicPr>
            <a:picLocks noChangeAspect="1"/>
          </p:cNvPicPr>
          <p:nvPr/>
        </p:nvPicPr>
        <p:blipFill rotWithShape="1">
          <a:blip r:embed="rId5">
            <a:extLst>
              <a:ext uri="{28A0092B-C50C-407E-A947-70E740481C1C}">
                <a14:useLocalDpi xmlns:a14="http://schemas.microsoft.com/office/drawing/2010/main" val="0"/>
              </a:ext>
            </a:extLst>
          </a:blip>
          <a:srcRect l="6367" t="3572" r="75344"/>
          <a:stretch/>
        </p:blipFill>
        <p:spPr bwMode="auto">
          <a:xfrm rot="5400000">
            <a:off x="9519302" y="1554537"/>
            <a:ext cx="1337871" cy="3857624"/>
          </a:xfrm>
          <a:prstGeom prst="rect">
            <a:avLst/>
          </a:prstGeom>
          <a:noFill/>
          <a:ln>
            <a:noFill/>
          </a:ln>
        </p:spPr>
      </p:pic>
      <p:pic>
        <p:nvPicPr>
          <p:cNvPr id="7172" name="Picture 4" descr="ROBLE DE VIRGINIA: Quercus virginiana | Plantas rioMoros">
            <a:extLst>
              <a:ext uri="{FF2B5EF4-FFF2-40B4-BE49-F238E27FC236}">
                <a16:creationId xmlns:a16="http://schemas.microsoft.com/office/drawing/2014/main" xmlns="" id="{AD35BBB9-93F6-AF8E-90F2-8245641CF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845"/>
          <a:stretch/>
        </p:blipFill>
        <p:spPr bwMode="auto">
          <a:xfrm>
            <a:off x="10325140" y="72570"/>
            <a:ext cx="1794290" cy="1573912"/>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xmlns="" id="{76F02E07-DBAA-E796-C8C7-46A975123C7E}"/>
              </a:ext>
            </a:extLst>
          </p:cNvPr>
          <p:cNvSpPr/>
          <p:nvPr/>
        </p:nvSpPr>
        <p:spPr>
          <a:xfrm>
            <a:off x="754842" y="1525956"/>
            <a:ext cx="3096553" cy="923330"/>
          </a:xfrm>
          <a:prstGeom prst="rect">
            <a:avLst/>
          </a:prstGeom>
          <a:noFill/>
        </p:spPr>
        <p:txBody>
          <a:bodyPr wrap="none" lIns="91440" tIns="45720" rIns="91440" bIns="45720">
            <a:spAutoFit/>
          </a:bodyPr>
          <a:lstStyle/>
          <a:p>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Quercus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46981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Duramen de tonos cafés y albura de tonos claros.</a:t>
            </a:r>
          </a:p>
          <a:p>
            <a:pPr marL="285750" indent="-285750">
              <a:buFont typeface="Arial" panose="020B0604020202020204" pitchFamily="34" charset="0"/>
              <a:buChar char="•"/>
            </a:pPr>
            <a:r>
              <a:rPr lang="es-MX" dirty="0">
                <a:latin typeface="Arial Nova Cond Light" panose="020B0604020202020204" pitchFamily="34" charset="0"/>
              </a:rPr>
              <a:t>Fibra recta y grano medio.</a:t>
            </a:r>
          </a:p>
          <a:p>
            <a:pPr marL="285750" indent="-285750">
              <a:buFont typeface="Arial" panose="020B0604020202020204" pitchFamily="34" charset="0"/>
              <a:buChar char="•"/>
            </a:pPr>
            <a:r>
              <a:rPr lang="es-MX" dirty="0">
                <a:latin typeface="Arial Nova Cond Light" panose="020B0604020202020204" pitchFamily="34" charset="0"/>
              </a:rPr>
              <a:t>Resistente a la humedad. Susceptible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Muy flexible.</a:t>
            </a:r>
          </a:p>
          <a:p>
            <a:pPr marL="285750" indent="-285750">
              <a:buFont typeface="Arial" panose="020B0604020202020204" pitchFamily="34" charset="0"/>
              <a:buChar char="•"/>
            </a:pPr>
            <a:r>
              <a:rPr lang="es-MX" dirty="0">
                <a:latin typeface="Arial Nova Cond Light" panose="020B0604020202020204" pitchFamily="34" charset="0"/>
              </a:rPr>
              <a:t>Puede provocar irritaciones en la piel al trabajar con esta madera.</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chapas, mobiliario, trabajos para curvar madera, torneado, mangos de herramientas y artículos deportivos, herramientas agrícolas, accesorios para automóviles.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11</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FRESNO</a:t>
            </a:r>
          </a:p>
        </p:txBody>
      </p:sp>
      <p:pic>
        <p:nvPicPr>
          <p:cNvPr id="5122" name="Picture 2" descr="Poda del fresno y cuidados">
            <a:extLst>
              <a:ext uri="{FF2B5EF4-FFF2-40B4-BE49-F238E27FC236}">
                <a16:creationId xmlns:a16="http://schemas.microsoft.com/office/drawing/2014/main" xmlns="" id="{8D2C15F0-FC84-9F69-E4EF-311D1F85E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198" y="7257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sno – Vivero Argüello">
            <a:extLst>
              <a:ext uri="{FF2B5EF4-FFF2-40B4-BE49-F238E27FC236}">
                <a16:creationId xmlns:a16="http://schemas.microsoft.com/office/drawing/2014/main" xmlns="" id="{D00C8246-1F81-CE09-FA8D-F6AEA1F81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055" y="7256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DERA DE FRESNO AMERICANO - Almacén De Maderas MAJOFESA">
            <a:extLst>
              <a:ext uri="{FF2B5EF4-FFF2-40B4-BE49-F238E27FC236}">
                <a16:creationId xmlns:a16="http://schemas.microsoft.com/office/drawing/2014/main" xmlns="" id="{05D35FA8-A6A9-CF69-C386-8678C7A9D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037" y="1976053"/>
            <a:ext cx="4672013" cy="22002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extura de madera de fresno. el fondo de la madera de madera dura. | Foto  Premium">
            <a:extLst>
              <a:ext uri="{FF2B5EF4-FFF2-40B4-BE49-F238E27FC236}">
                <a16:creationId xmlns:a16="http://schemas.microsoft.com/office/drawing/2014/main" xmlns="" id="{CB207564-929E-A6F8-8B7E-B2B9337D7B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03"/>
          <a:stretch/>
        </p:blipFill>
        <p:spPr bwMode="auto">
          <a:xfrm>
            <a:off x="7445036" y="4198887"/>
            <a:ext cx="4672014" cy="22002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5CB27E53-891B-3CCD-7D4A-B0BE99CEB8D8}"/>
              </a:ext>
            </a:extLst>
          </p:cNvPr>
          <p:cNvSpPr/>
          <p:nvPr/>
        </p:nvSpPr>
        <p:spPr>
          <a:xfrm>
            <a:off x="754842" y="1525956"/>
            <a:ext cx="3140988"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Fraxinus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16045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Dura a </a:t>
            </a:r>
            <a:r>
              <a:rPr lang="es-MX" dirty="0" err="1">
                <a:latin typeface="Arial Nova Cond Light" panose="020B0604020202020204" pitchFamily="34" charset="0"/>
              </a:rPr>
              <a:t>semi-dura</a:t>
            </a:r>
            <a:r>
              <a:rPr lang="es-MX" dirty="0">
                <a:latin typeface="Arial Nova Cond Light" panose="020B0604020202020204" pitchFamily="34" charset="0"/>
              </a:rPr>
              <a:t> y pesada. Fácil de trabajar. Muy flexible.</a:t>
            </a:r>
          </a:p>
          <a:p>
            <a:pPr marL="285750" indent="-285750">
              <a:buFont typeface="Arial" panose="020B0604020202020204" pitchFamily="34" charset="0"/>
              <a:buChar char="•"/>
            </a:pPr>
            <a:r>
              <a:rPr lang="es-MX" dirty="0">
                <a:latin typeface="Arial Nova Cond Light" panose="020B0604020202020204" pitchFamily="34" charset="0"/>
              </a:rPr>
              <a:t>Fibra recta, grano fino y uniforme.</a:t>
            </a:r>
          </a:p>
          <a:p>
            <a:pPr marL="285750" indent="-285750">
              <a:buFont typeface="Arial" panose="020B0604020202020204" pitchFamily="34" charset="0"/>
              <a:buChar char="•"/>
            </a:pPr>
            <a:r>
              <a:rPr lang="es-MX" dirty="0">
                <a:latin typeface="Arial Nova Cond Light" panose="020B0604020202020204" pitchFamily="34" charset="0"/>
              </a:rPr>
              <a:t>Madera clara, blanquecina y muy homogénea. Con el tiempo adquiere tonalidad rojiza-amarilla clara.</a:t>
            </a:r>
          </a:p>
          <a:p>
            <a:pPr marL="285750" indent="-285750">
              <a:buFont typeface="Arial" panose="020B0604020202020204" pitchFamily="34" charset="0"/>
              <a:buChar char="•"/>
            </a:pPr>
            <a:r>
              <a:rPr lang="es-MX" dirty="0">
                <a:latin typeface="Arial Nova Cond Light" panose="020B0604020202020204" pitchFamily="34" charset="0"/>
              </a:rPr>
              <a:t>No resiste la humedad (fácilmente se pudre) y es susceptible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Secado difícil y lento.</a:t>
            </a:r>
          </a:p>
          <a:p>
            <a:pPr marL="285750" indent="-285750">
              <a:buFont typeface="Arial" panose="020B0604020202020204" pitchFamily="34" charset="0"/>
              <a:buChar char="•"/>
            </a:pPr>
            <a:r>
              <a:rPr lang="es-MX" dirty="0">
                <a:latin typeface="Arial Nova Cond Light" panose="020B0604020202020204" pitchFamily="34" charset="0"/>
              </a:rPr>
              <a:t>Gran riesgo de fendas (grietas) y alabeo (forma curva que toma una pieza o superficie).</a:t>
            </a:r>
          </a:p>
          <a:p>
            <a:pPr marL="285750" indent="-285750">
              <a:buFont typeface="Arial" panose="020B0604020202020204" pitchFamily="34" charset="0"/>
              <a:buChar char="•"/>
            </a:pPr>
            <a:r>
              <a:rPr lang="es-MX" dirty="0">
                <a:latin typeface="Arial Nova Cond Light" panose="020B0604020202020204" pitchFamily="34" charset="0"/>
              </a:rPr>
              <a:t>Excelente </a:t>
            </a:r>
            <a:r>
              <a:rPr lang="es-MX" dirty="0" err="1">
                <a:latin typeface="Arial Nova Cond Light" panose="020B0604020202020204" pitchFamily="34" charset="0"/>
              </a:rPr>
              <a:t>impregnabilidad</a:t>
            </a:r>
            <a:r>
              <a:rPr lang="es-MX" dirty="0">
                <a:latin typeface="Arial Nova Cond Light" panose="020B0604020202020204" pitchFamily="34" charset="0"/>
              </a:rPr>
              <a:t> y acabados.</a:t>
            </a:r>
          </a:p>
          <a:p>
            <a:pPr marL="285750" indent="-285750">
              <a:buFont typeface="Arial" panose="020B0604020202020204" pitchFamily="34" charset="0"/>
              <a:buChar char="•"/>
            </a:pPr>
            <a:r>
              <a:rPr lang="es-MX" dirty="0">
                <a:latin typeface="Arial Nova Cond Light" panose="020B0604020202020204" pitchFamily="34" charset="0"/>
              </a:rPr>
              <a:t>Usos en trabajos para curvar madera, torneado y tallado, carpintería de interior, mobiliario, chapas y tableros, herramientas y accesorios.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12</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HAYA</a:t>
            </a:r>
          </a:p>
        </p:txBody>
      </p:sp>
      <p:pic>
        <p:nvPicPr>
          <p:cNvPr id="6" name="Imagen 5" descr="madera de haya">
            <a:extLst>
              <a:ext uri="{FF2B5EF4-FFF2-40B4-BE49-F238E27FC236}">
                <a16:creationId xmlns:a16="http://schemas.microsoft.com/office/drawing/2014/main" xmlns="" id="{E5B2CBF6-4EDD-74DA-C330-710FB7B3DBA2}"/>
              </a:ext>
            </a:extLst>
          </p:cNvPr>
          <p:cNvPicPr>
            <a:picLocks noChangeAspect="1"/>
          </p:cNvPicPr>
          <p:nvPr/>
        </p:nvPicPr>
        <p:blipFill rotWithShape="1">
          <a:blip r:embed="rId2">
            <a:extLst>
              <a:ext uri="{28A0092B-C50C-407E-A947-70E740481C1C}">
                <a14:useLocalDpi xmlns:a14="http://schemas.microsoft.com/office/drawing/2010/main" val="0"/>
              </a:ext>
            </a:extLst>
          </a:blip>
          <a:srcRect l="2728" b="29079"/>
          <a:stretch/>
        </p:blipFill>
        <p:spPr bwMode="auto">
          <a:xfrm>
            <a:off x="7449800" y="2002440"/>
            <a:ext cx="4669630" cy="2269757"/>
          </a:xfrm>
          <a:prstGeom prst="rect">
            <a:avLst/>
          </a:prstGeom>
          <a:noFill/>
          <a:ln>
            <a:noFill/>
          </a:ln>
        </p:spPr>
      </p:pic>
      <p:pic>
        <p:nvPicPr>
          <p:cNvPr id="6146" name="Picture 2" descr="Solo árbol De Haya Viejo Grande Foto de archivo - Imagen de follaje,  madera: 93856262">
            <a:extLst>
              <a:ext uri="{FF2B5EF4-FFF2-40B4-BE49-F238E27FC236}">
                <a16:creationId xmlns:a16="http://schemas.microsoft.com/office/drawing/2014/main" xmlns="" id="{E72CD28F-5081-1CA7-9201-B11C219022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98"/>
          <a:stretch/>
        </p:blipFill>
        <p:spPr bwMode="auto">
          <a:xfrm>
            <a:off x="7278918" y="72570"/>
            <a:ext cx="2286000" cy="178026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erbarium">
            <a:extLst>
              <a:ext uri="{FF2B5EF4-FFF2-40B4-BE49-F238E27FC236}">
                <a16:creationId xmlns:a16="http://schemas.microsoft.com/office/drawing/2014/main" xmlns="" id="{48FC57AE-FD9A-80AE-99EA-C838C2E04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455" y="725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tipos de haya">
            <a:extLst>
              <a:ext uri="{FF2B5EF4-FFF2-40B4-BE49-F238E27FC236}">
                <a16:creationId xmlns:a16="http://schemas.microsoft.com/office/drawing/2014/main" xmlns="" id="{C94F78E8-5585-5049-45AA-30311928572C}"/>
              </a:ext>
            </a:extLst>
          </p:cNvPr>
          <p:cNvPicPr>
            <a:picLocks noChangeAspect="1"/>
          </p:cNvPicPr>
          <p:nvPr/>
        </p:nvPicPr>
        <p:blipFill rotWithShape="1">
          <a:blip r:embed="rId5">
            <a:extLst>
              <a:ext uri="{28A0092B-C50C-407E-A947-70E740481C1C}">
                <a14:useLocalDpi xmlns:a14="http://schemas.microsoft.com/office/drawing/2010/main" val="0"/>
              </a:ext>
            </a:extLst>
          </a:blip>
          <a:srcRect l="73405"/>
          <a:stretch/>
        </p:blipFill>
        <p:spPr bwMode="auto">
          <a:xfrm rot="5400000">
            <a:off x="8648548" y="3093847"/>
            <a:ext cx="2269755" cy="4667250"/>
          </a:xfrm>
          <a:prstGeom prst="rect">
            <a:avLst/>
          </a:prstGeom>
          <a:noFill/>
          <a:ln>
            <a:noFill/>
          </a:ln>
        </p:spPr>
      </p:pic>
      <p:sp>
        <p:nvSpPr>
          <p:cNvPr id="11" name="Rectángulo 10">
            <a:extLst>
              <a:ext uri="{FF2B5EF4-FFF2-40B4-BE49-F238E27FC236}">
                <a16:creationId xmlns:a16="http://schemas.microsoft.com/office/drawing/2014/main" xmlns="" id="{BB2CB4D0-AD5E-7A5C-6E47-5686EE7640F2}"/>
              </a:ext>
            </a:extLst>
          </p:cNvPr>
          <p:cNvSpPr/>
          <p:nvPr/>
        </p:nvSpPr>
        <p:spPr>
          <a:xfrm>
            <a:off x="754842" y="1525956"/>
            <a:ext cx="2496517"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Fagus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948607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Hay dos tipos: maple duro y suave. Madera de calidad.</a:t>
            </a:r>
          </a:p>
          <a:p>
            <a:pPr marL="285750" indent="-285750">
              <a:buFont typeface="Arial" panose="020B0604020202020204" pitchFamily="34" charset="0"/>
              <a:buChar char="•"/>
            </a:pPr>
            <a:r>
              <a:rPr lang="es-MX" dirty="0">
                <a:latin typeface="Arial Nova Cond Light" panose="020B0604020202020204" pitchFamily="34" charset="0"/>
              </a:rPr>
              <a:t>Ligera a </a:t>
            </a:r>
            <a:r>
              <a:rPr lang="es-MX" dirty="0" err="1">
                <a:latin typeface="Arial Nova Cond Light" panose="020B0604020202020204" pitchFamily="34" charset="0"/>
              </a:rPr>
              <a:t>semi-pesada</a:t>
            </a:r>
            <a:r>
              <a:rPr lang="es-MX" dirty="0">
                <a:latin typeface="Arial Nova Cond Light" panose="020B0604020202020204" pitchFamily="34" charset="0"/>
              </a:rPr>
              <a:t>,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Duramen rojo pálido. Albura más clara, blanquecina con tonos rojizos.</a:t>
            </a:r>
          </a:p>
          <a:p>
            <a:pPr marL="285750" indent="-285750">
              <a:buFont typeface="Arial" panose="020B0604020202020204" pitchFamily="34" charset="0"/>
              <a:buChar char="•"/>
            </a:pPr>
            <a:r>
              <a:rPr lang="es-MX" dirty="0">
                <a:latin typeface="Arial Nova Cond Light" panose="020B0604020202020204" pitchFamily="34" charset="0"/>
              </a:rPr>
              <a:t>Fibra recta (ondulada en ocasiones) y grano muy fino a fino.</a:t>
            </a:r>
          </a:p>
          <a:p>
            <a:pPr marL="285750" indent="-285750">
              <a:buFont typeface="Arial" panose="020B0604020202020204" pitchFamily="34" charset="0"/>
              <a:buChar char="•"/>
            </a:pPr>
            <a:r>
              <a:rPr lang="es-MX" dirty="0">
                <a:latin typeface="Arial Nova Cond Light" panose="020B0604020202020204" pitchFamily="34" charset="0"/>
              </a:rPr>
              <a:t>Resistente a hongos y susceptible a insectos.</a:t>
            </a:r>
          </a:p>
          <a:p>
            <a:pPr marL="285750" indent="-285750">
              <a:buFont typeface="Arial" panose="020B0604020202020204" pitchFamily="34" charset="0"/>
              <a:buChar char="•"/>
            </a:pPr>
            <a:r>
              <a:rPr lang="es-MX" dirty="0">
                <a:latin typeface="Arial Nova Cond Light" panose="020B0604020202020204" pitchFamily="34" charset="0"/>
              </a:rPr>
              <a:t>Secado lento o rápido, con riesgo de </a:t>
            </a:r>
            <a:r>
              <a:rPr lang="es-MX" dirty="0" err="1">
                <a:latin typeface="Arial Nova Cond Light" panose="020B0604020202020204" pitchFamily="34" charset="0"/>
              </a:rPr>
              <a:t>atejado</a:t>
            </a:r>
            <a:r>
              <a:rPr lang="es-MX" dirty="0">
                <a:latin typeface="Arial Nova Cond Light" panose="020B0604020202020204" pitchFamily="34" charset="0"/>
              </a:rPr>
              <a:t> o abarquillado (deformación máxima de la anchura de una pieza).</a:t>
            </a:r>
          </a:p>
          <a:p>
            <a:pPr marL="285750" indent="-285750">
              <a:buFont typeface="Arial" panose="020B0604020202020204" pitchFamily="34" charset="0"/>
              <a:buChar char="•"/>
            </a:pPr>
            <a:r>
              <a:rPr lang="es-MX" dirty="0">
                <a:latin typeface="Arial Nova Cond Light" panose="020B0604020202020204" pitchFamily="34" charset="0"/>
              </a:rPr>
              <a:t>Al cepillar la madera, produce repelo (brizna [filamento o hebra, o porción muy pequeña de algo] o parte pequeña que se levanta o desprende de algo).</a:t>
            </a:r>
          </a:p>
          <a:p>
            <a:pPr marL="285750" indent="-285750">
              <a:buFont typeface="Arial" panose="020B0604020202020204" pitchFamily="34" charset="0"/>
              <a:buChar char="•"/>
            </a:pPr>
            <a:r>
              <a:rPr lang="es-MX" dirty="0">
                <a:latin typeface="Arial Nova Cond Light" panose="020B0604020202020204" pitchFamily="34" charset="0"/>
              </a:rPr>
              <a:t>Usos en chapas y tableros, mobiliario, molduras, industrial, instrumentos musicales, herramientas. Curvar madera.</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13</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MAPLE o ARCE</a:t>
            </a:r>
          </a:p>
        </p:txBody>
      </p:sp>
      <p:pic>
        <p:nvPicPr>
          <p:cNvPr id="6" name="Imagen 5" descr="madera de maple">
            <a:extLst>
              <a:ext uri="{FF2B5EF4-FFF2-40B4-BE49-F238E27FC236}">
                <a16:creationId xmlns:a16="http://schemas.microsoft.com/office/drawing/2014/main" xmlns="" id="{312CBDB5-9BC1-D813-E9B7-DFB7A3E798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830" y="2362200"/>
            <a:ext cx="4800600" cy="3200400"/>
          </a:xfrm>
          <a:prstGeom prst="rect">
            <a:avLst/>
          </a:prstGeom>
          <a:noFill/>
          <a:ln>
            <a:noFill/>
          </a:ln>
        </p:spPr>
      </p:pic>
      <p:pic>
        <p:nvPicPr>
          <p:cNvPr id="1026" name="Picture 2" descr="Cómo es el árbol de arce? | Jardineria On">
            <a:extLst>
              <a:ext uri="{FF2B5EF4-FFF2-40B4-BE49-F238E27FC236}">
                <a16:creationId xmlns:a16="http://schemas.microsoft.com/office/drawing/2014/main" xmlns="" id="{29FC6588-6E74-ED71-C289-3C1607A2C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391" y="72570"/>
            <a:ext cx="22764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to de árbol de arce rojo y marrón – Imagen gratuita San pablo en Unsplash">
            <a:extLst>
              <a:ext uri="{FF2B5EF4-FFF2-40B4-BE49-F238E27FC236}">
                <a16:creationId xmlns:a16="http://schemas.microsoft.com/office/drawing/2014/main" xmlns="" id="{D91C3458-E5AE-5BCD-4849-948A4A032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055" y="7257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ñana de ottawa">
            <a:extLst>
              <a:ext uri="{FF2B5EF4-FFF2-40B4-BE49-F238E27FC236}">
                <a16:creationId xmlns:a16="http://schemas.microsoft.com/office/drawing/2014/main" xmlns="" id="{4D7786E5-1EAD-5A6F-9E8C-2A6696B0C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98" t="6043" b="7361"/>
          <a:stretch/>
        </p:blipFill>
        <p:spPr bwMode="auto">
          <a:xfrm>
            <a:off x="7917827" y="72570"/>
            <a:ext cx="1499619" cy="20211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3E99D699-1567-83D2-8581-DE612711D0D8}"/>
              </a:ext>
            </a:extLst>
          </p:cNvPr>
          <p:cNvSpPr/>
          <p:nvPr/>
        </p:nvSpPr>
        <p:spPr>
          <a:xfrm>
            <a:off x="754842" y="1525956"/>
            <a:ext cx="2173415" cy="923330"/>
          </a:xfrm>
          <a:prstGeom prst="rect">
            <a:avLst/>
          </a:prstGeom>
          <a:noFill/>
        </p:spPr>
        <p:txBody>
          <a:bodyPr wrap="none" lIns="91440" tIns="45720" rIns="91440" bIns="45720">
            <a:spAutoFit/>
          </a:bodyPr>
          <a:lstStyle/>
          <a:p>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Acer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109771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Estable, de calidad y fácil de trabajar.</a:t>
            </a:r>
          </a:p>
          <a:p>
            <a:pPr marL="285750" indent="-285750">
              <a:buFont typeface="Arial" panose="020B0604020202020204" pitchFamily="34" charset="0"/>
              <a:buChar char="•"/>
            </a:pPr>
            <a:r>
              <a:rPr lang="es-MX" dirty="0">
                <a:latin typeface="Arial Nova Cond Light" panose="020B0604020202020204" pitchFamily="34" charset="0"/>
              </a:rPr>
              <a:t>Fibra recta (ocasionalmente con ondulaciones) y grano medio.</a:t>
            </a:r>
          </a:p>
          <a:p>
            <a:pPr marL="285750" indent="-285750">
              <a:buFont typeface="Arial" panose="020B0604020202020204" pitchFamily="34" charset="0"/>
              <a:buChar char="•"/>
            </a:pPr>
            <a:r>
              <a:rPr lang="es-MX" dirty="0">
                <a:latin typeface="Arial Nova Cond Light" panose="020B0604020202020204" pitchFamily="34" charset="0"/>
              </a:rPr>
              <a:t>Duramen marrón claro a chocolate oscuro. Albura con tonalidades grisáceas.</a:t>
            </a:r>
          </a:p>
          <a:p>
            <a:pPr marL="285750" indent="-285750">
              <a:buFont typeface="Arial" panose="020B0604020202020204" pitchFamily="34" charset="0"/>
              <a:buChar char="•"/>
            </a:pPr>
            <a:r>
              <a:rPr lang="es-MX" dirty="0">
                <a:latin typeface="Arial Nova Cond Light" panose="020B0604020202020204" pitchFamily="34" charset="0"/>
              </a:rPr>
              <a:t>Medianamente resistente a la putrefacción. Susceptible a insectos (ej. carcoma).</a:t>
            </a:r>
          </a:p>
          <a:p>
            <a:pPr marL="285750" indent="-285750">
              <a:buFont typeface="Arial" panose="020B0604020202020204" pitchFamily="34" charset="0"/>
              <a:buChar char="•"/>
            </a:pPr>
            <a:r>
              <a:rPr lang="es-MX" dirty="0">
                <a:latin typeface="Arial Nova Cond Light" panose="020B0604020202020204" pitchFamily="34" charset="0"/>
              </a:rPr>
              <a:t>Secado rápido. Crecimiento lento. Buena para curvar madera.</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chapas y tableros, mobiliario, suelos, mangos, objetos pequeños, tallado.</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14</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NOGAL</a:t>
            </a:r>
          </a:p>
        </p:txBody>
      </p:sp>
      <p:pic>
        <p:nvPicPr>
          <p:cNvPr id="2050" name="Picture 2" descr="Juglans regia - Wikipedia, la enciclopedia libre">
            <a:extLst>
              <a:ext uri="{FF2B5EF4-FFF2-40B4-BE49-F238E27FC236}">
                <a16:creationId xmlns:a16="http://schemas.microsoft.com/office/drawing/2014/main" xmlns="" id="{61A7BFFB-04FC-C7E8-188A-D6FA03618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7757" y="725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fruto del nogal, las nueces">
            <a:extLst>
              <a:ext uri="{FF2B5EF4-FFF2-40B4-BE49-F238E27FC236}">
                <a16:creationId xmlns:a16="http://schemas.microsoft.com/office/drawing/2014/main" xmlns="" id="{BAADF3AE-43FC-609D-71A0-E760D1411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238" y="73027"/>
            <a:ext cx="1448192" cy="1847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gal (Carya illinoinensis W.)* | Servicio Nacional de Inspección y  Certificación de Semillas | Gobierno | gob.mx">
            <a:extLst>
              <a:ext uri="{FF2B5EF4-FFF2-40B4-BE49-F238E27FC236}">
                <a16:creationId xmlns:a16="http://schemas.microsoft.com/office/drawing/2014/main" xmlns="" id="{7DA8C6B2-31E2-138F-4A04-B72B6649C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95542" y="429009"/>
            <a:ext cx="1847849" cy="11349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madera de nogal y su precio | Maderea">
            <a:extLst>
              <a:ext uri="{FF2B5EF4-FFF2-40B4-BE49-F238E27FC236}">
                <a16:creationId xmlns:a16="http://schemas.microsoft.com/office/drawing/2014/main" xmlns="" id="{E7C7BFA8-D9C3-1F21-4C79-91B2C24EDA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681"/>
          <a:stretch/>
        </p:blipFill>
        <p:spPr bwMode="auto">
          <a:xfrm>
            <a:off x="7976055" y="3612406"/>
            <a:ext cx="4143375" cy="162384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dera De Nogal Americano - Madera Frondosa - MAJOFESA">
            <a:extLst>
              <a:ext uri="{FF2B5EF4-FFF2-40B4-BE49-F238E27FC236}">
                <a16:creationId xmlns:a16="http://schemas.microsoft.com/office/drawing/2014/main" xmlns="" id="{24F48DBE-756E-B41F-B14A-25E2CA168F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15" t="-1" b="26198"/>
          <a:stretch/>
        </p:blipFill>
        <p:spPr bwMode="auto">
          <a:xfrm>
            <a:off x="7976055" y="1969865"/>
            <a:ext cx="4143375" cy="16238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dera deNogal americano: propiedades y Usos en la Ebanisteria">
            <a:extLst>
              <a:ext uri="{FF2B5EF4-FFF2-40B4-BE49-F238E27FC236}">
                <a16:creationId xmlns:a16="http://schemas.microsoft.com/office/drawing/2014/main" xmlns="" id="{948D4B8F-9E2A-DFC9-E32E-E0FC55E535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97" r="47090"/>
          <a:stretch/>
        </p:blipFill>
        <p:spPr bwMode="auto">
          <a:xfrm rot="5400000">
            <a:off x="9233440" y="3992860"/>
            <a:ext cx="1623846" cy="4143374"/>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xmlns="" id="{914164B9-8B05-7AA9-E8E1-4954DDC22872}"/>
              </a:ext>
            </a:extLst>
          </p:cNvPr>
          <p:cNvSpPr/>
          <p:nvPr/>
        </p:nvSpPr>
        <p:spPr>
          <a:xfrm>
            <a:off x="754842" y="1525956"/>
            <a:ext cx="2952796"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Juglans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781059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910286"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Pesada y dura.</a:t>
            </a:r>
          </a:p>
          <a:p>
            <a:pPr marL="285750" indent="-285750">
              <a:buFont typeface="Arial" panose="020B0604020202020204" pitchFamily="34" charset="0"/>
              <a:buChar char="•"/>
            </a:pPr>
            <a:r>
              <a:rPr lang="es-MX" dirty="0">
                <a:latin typeface="Arial Nova Cond Light" panose="020B0604020202020204" pitchFamily="34" charset="0"/>
              </a:rPr>
              <a:t>Duramen crema o marrón amarillento, con contrastes de marrón oscuro. Se oscurece con los años.</a:t>
            </a:r>
          </a:p>
          <a:p>
            <a:pPr marL="285750" indent="-285750">
              <a:buFont typeface="Arial" panose="020B0604020202020204" pitchFamily="34" charset="0"/>
              <a:buChar char="•"/>
            </a:pPr>
            <a:r>
              <a:rPr lang="es-MX" dirty="0">
                <a:latin typeface="Arial Nova Cond Light" panose="020B0604020202020204" pitchFamily="34" charset="0"/>
              </a:rPr>
              <a:t>Fibra ondulada y grano grueso.</a:t>
            </a:r>
          </a:p>
          <a:p>
            <a:pPr marL="285750" indent="-285750">
              <a:buFont typeface="Arial" panose="020B0604020202020204" pitchFamily="34" charset="0"/>
              <a:buChar char="•"/>
            </a:pPr>
            <a:r>
              <a:rPr lang="es-MX" dirty="0">
                <a:latin typeface="Arial Nova Cond Light" panose="020B0604020202020204" pitchFamily="34" charset="0"/>
              </a:rPr>
              <a:t>De buena calidad. Apariencia característica por la irregularidad de sus vetas</a:t>
            </a:r>
            <a:r>
              <a:rPr lang="es-MX" dirty="0" smtClean="0">
                <a:latin typeface="Arial Nova Cond Light" panose="020B0604020202020204" pitchFamily="34" charset="0"/>
              </a:rPr>
              <a:t>. Moderadamente </a:t>
            </a:r>
            <a:r>
              <a:rPr lang="es-MX" dirty="0">
                <a:latin typeface="Arial Nova Cond Light" panose="020B0604020202020204" pitchFamily="34" charset="0"/>
              </a:rPr>
              <a:t>resistente a hongos e insectos.</a:t>
            </a:r>
          </a:p>
          <a:p>
            <a:pPr marL="285750" indent="-285750">
              <a:buFont typeface="Arial" panose="020B0604020202020204" pitchFamily="34" charset="0"/>
              <a:buChar char="•"/>
            </a:pPr>
            <a:r>
              <a:rPr lang="es-MX" dirty="0">
                <a:latin typeface="Arial Nova Cond Light" panose="020B0604020202020204" pitchFamily="34" charset="0"/>
              </a:rPr>
              <a:t>Aserrado complejo con tendencia a agrietarse. Secado lento con riesgo de alabeo. Cepillado difícil por su dureza y fibra ondulada. Acabado excelente, liso y brilloso.</a:t>
            </a:r>
          </a:p>
          <a:p>
            <a:pPr marL="285750" indent="-285750">
              <a:buFont typeface="Arial" panose="020B0604020202020204" pitchFamily="34" charset="0"/>
              <a:buChar char="•"/>
            </a:pPr>
            <a:r>
              <a:rPr lang="es-MX" dirty="0">
                <a:latin typeface="Arial Nova Cond Light" panose="020B0604020202020204" pitchFamily="34" charset="0"/>
              </a:rPr>
              <a:t>Al trabajarla, el aserrín puede provocar irritaciones en ojos y piel.</a:t>
            </a:r>
          </a:p>
          <a:p>
            <a:pPr marL="285750" indent="-285750">
              <a:buFont typeface="Arial" panose="020B0604020202020204" pitchFamily="34" charset="0"/>
              <a:buChar char="•"/>
            </a:pPr>
            <a:r>
              <a:rPr lang="es-MX" dirty="0">
                <a:latin typeface="Arial Nova Cond Light" panose="020B0604020202020204" pitchFamily="34" charset="0"/>
              </a:rPr>
              <a:t>Usos en talla y torneado, esculturas, tarimas, chapas, mobiliario. Poco maderable pues su uso principal es obtener aceite de olivo o sus frutos (aceituna u oliva).</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15</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OLIVO</a:t>
            </a:r>
          </a:p>
        </p:txBody>
      </p:sp>
      <p:pic>
        <p:nvPicPr>
          <p:cNvPr id="6" name="Imagen 5" descr="madera olivo textura">
            <a:extLst>
              <a:ext uri="{FF2B5EF4-FFF2-40B4-BE49-F238E27FC236}">
                <a16:creationId xmlns:a16="http://schemas.microsoft.com/office/drawing/2014/main" xmlns="" id="{FF4D48ED-1EAC-780A-E350-013585A57340}"/>
              </a:ext>
            </a:extLst>
          </p:cNvPr>
          <p:cNvPicPr>
            <a:picLocks noChangeAspect="1"/>
          </p:cNvPicPr>
          <p:nvPr/>
        </p:nvPicPr>
        <p:blipFill rotWithShape="1">
          <a:blip r:embed="rId2">
            <a:extLst>
              <a:ext uri="{28A0092B-C50C-407E-A947-70E740481C1C}">
                <a14:useLocalDpi xmlns:a14="http://schemas.microsoft.com/office/drawing/2010/main" val="0"/>
              </a:ext>
            </a:extLst>
          </a:blip>
          <a:srcRect r="18155" b="31427"/>
          <a:stretch/>
        </p:blipFill>
        <p:spPr bwMode="auto">
          <a:xfrm>
            <a:off x="8190367" y="1912257"/>
            <a:ext cx="3929063" cy="2194605"/>
          </a:xfrm>
          <a:prstGeom prst="rect">
            <a:avLst/>
          </a:prstGeom>
          <a:noFill/>
          <a:ln>
            <a:noFill/>
          </a:ln>
        </p:spPr>
      </p:pic>
      <p:pic>
        <p:nvPicPr>
          <p:cNvPr id="3074" name="Picture 2" descr="El Olivo , el árbol del oro líquido - Aceite de Oliva">
            <a:extLst>
              <a:ext uri="{FF2B5EF4-FFF2-40B4-BE49-F238E27FC236}">
                <a16:creationId xmlns:a16="http://schemas.microsoft.com/office/drawing/2014/main" xmlns="" id="{B982DE3F-E33F-99EC-47EA-9E1E16449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795" y="72570"/>
            <a:ext cx="2619375" cy="17408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 olivo es un árbol - El Mostrador">
            <a:extLst>
              <a:ext uri="{FF2B5EF4-FFF2-40B4-BE49-F238E27FC236}">
                <a16:creationId xmlns:a16="http://schemas.microsoft.com/office/drawing/2014/main" xmlns="" id="{545ABF24-0079-659C-7B18-CC9F52458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055" y="703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ondo de madera de olivo con betas marrones | Foto Premium">
            <a:extLst>
              <a:ext uri="{FF2B5EF4-FFF2-40B4-BE49-F238E27FC236}">
                <a16:creationId xmlns:a16="http://schemas.microsoft.com/office/drawing/2014/main" xmlns="" id="{B7833308-67E2-621C-8F0F-FA91184569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064"/>
          <a:stretch/>
        </p:blipFill>
        <p:spPr bwMode="auto">
          <a:xfrm>
            <a:off x="8190367" y="4197577"/>
            <a:ext cx="3929063" cy="21946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1504DACB-F0D1-57A6-CDAF-A1C9FDBF8840}"/>
              </a:ext>
            </a:extLst>
          </p:cNvPr>
          <p:cNvSpPr/>
          <p:nvPr/>
        </p:nvSpPr>
        <p:spPr>
          <a:xfrm>
            <a:off x="754842" y="1525956"/>
            <a:ext cx="3369640" cy="923330"/>
          </a:xfrm>
          <a:prstGeom prst="rect">
            <a:avLst/>
          </a:prstGeom>
          <a:noFill/>
        </p:spPr>
        <p:txBody>
          <a:bodyPr wrap="none" lIns="91440" tIns="45720" rIns="91440" bIns="45720">
            <a:spAutoFit/>
          </a:bodyPr>
          <a:lstStyle/>
          <a:p>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Olea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auropea</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10514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Fibra irregular, grano grueso.</a:t>
            </a:r>
          </a:p>
          <a:p>
            <a:pPr marL="285750" indent="-285750">
              <a:buFont typeface="Arial" panose="020B0604020202020204" pitchFamily="34" charset="0"/>
              <a:buChar char="•"/>
            </a:pPr>
            <a:r>
              <a:rPr lang="es-MX" dirty="0">
                <a:latin typeface="Arial Nova Cond Light" panose="020B0604020202020204" pitchFamily="34" charset="0"/>
              </a:rPr>
              <a:t>Duramen marrón y albura amarillo pardo. La luz oscurece la madera dando tonos grises.</a:t>
            </a:r>
          </a:p>
          <a:p>
            <a:pPr marL="285750" indent="-285750">
              <a:buFont typeface="Arial" panose="020B0604020202020204" pitchFamily="34" charset="0"/>
              <a:buChar char="•"/>
            </a:pPr>
            <a:r>
              <a:rPr lang="es-MX" dirty="0">
                <a:latin typeface="Arial Nova Cond Light" panose="020B0604020202020204" pitchFamily="34" charset="0"/>
              </a:rPr>
              <a:t>Cierta resistencia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Gran resistencia en contacto con el agua.</a:t>
            </a:r>
          </a:p>
          <a:p>
            <a:pPr marL="285750" indent="-285750">
              <a:buFont typeface="Arial" panose="020B0604020202020204" pitchFamily="34" charset="0"/>
              <a:buChar char="•"/>
            </a:pPr>
            <a:r>
              <a:rPr lang="es-MX" dirty="0">
                <a:latin typeface="Arial Nova Cond Light" panose="020B0604020202020204" pitchFamily="34" charset="0"/>
              </a:rPr>
              <a:t>Secado fácil y rápido. Con riesgo de fendas y deformaciones.</a:t>
            </a:r>
          </a:p>
          <a:p>
            <a:pPr marL="285750" indent="-285750">
              <a:buFont typeface="Arial" panose="020B0604020202020204" pitchFamily="34" charset="0"/>
              <a:buChar char="•"/>
            </a:pPr>
            <a:r>
              <a:rPr lang="es-MX" dirty="0">
                <a:latin typeface="Arial Nova Cond Light" panose="020B0604020202020204" pitchFamily="34" charset="0"/>
              </a:rPr>
              <a:t>Buena para curvar madera.</a:t>
            </a:r>
          </a:p>
          <a:p>
            <a:pPr marL="285750" indent="-285750">
              <a:buFont typeface="Arial" panose="020B0604020202020204" pitchFamily="34" charset="0"/>
              <a:buChar char="•"/>
            </a:pPr>
            <a:r>
              <a:rPr lang="es-MX" dirty="0">
                <a:latin typeface="Arial Nova Cond Light" panose="020B0604020202020204" pitchFamily="34" charset="0"/>
              </a:rPr>
              <a:t>Usos en mobiliario, embarcaciones, suelos, chapas, talla, instrumentos musicales, estructuras sumergidas.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16</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OLMO</a:t>
            </a:r>
          </a:p>
        </p:txBody>
      </p:sp>
      <p:pic>
        <p:nvPicPr>
          <p:cNvPr id="4098" name="Picture 2" descr="Madera de Olmo para torno">
            <a:extLst>
              <a:ext uri="{FF2B5EF4-FFF2-40B4-BE49-F238E27FC236}">
                <a16:creationId xmlns:a16="http://schemas.microsoft.com/office/drawing/2014/main" xmlns="" id="{0DDD7DDD-30B0-1EA2-C97F-C0F6BC4C97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1" b="43590"/>
          <a:stretch/>
        </p:blipFill>
        <p:spPr bwMode="auto">
          <a:xfrm>
            <a:off x="8366580" y="1903186"/>
            <a:ext cx="3752850" cy="15258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dera de olmo ▷ Comprar online - Hipopótamo Decoración">
            <a:extLst>
              <a:ext uri="{FF2B5EF4-FFF2-40B4-BE49-F238E27FC236}">
                <a16:creationId xmlns:a16="http://schemas.microsoft.com/office/drawing/2014/main" xmlns="" id="{C6BD6882-95F2-0A88-3609-C904FD9179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45" t="35579" b="28823"/>
          <a:stretch/>
        </p:blipFill>
        <p:spPr bwMode="auto">
          <a:xfrm>
            <a:off x="8366580" y="3447743"/>
            <a:ext cx="3752850" cy="15258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lmos: características, tipos y cuidados | Jardineria On">
            <a:extLst>
              <a:ext uri="{FF2B5EF4-FFF2-40B4-BE49-F238E27FC236}">
                <a16:creationId xmlns:a16="http://schemas.microsoft.com/office/drawing/2014/main" xmlns="" id="{FD0F09DD-C43B-1B1A-AB01-3A6E29B45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537" y="72570"/>
            <a:ext cx="25241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l “Olmo” un árbol ya no tan común en Mendoza - Claudio Doratto">
            <a:extLst>
              <a:ext uri="{FF2B5EF4-FFF2-40B4-BE49-F238E27FC236}">
                <a16:creationId xmlns:a16="http://schemas.microsoft.com/office/drawing/2014/main" xmlns="" id="{9BFCB20D-36E2-FE28-71D5-E90E6C9314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6255" y="72570"/>
            <a:ext cx="2543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extura de madera del olmo imagen de archivo. Imagen de interior - 15548007">
            <a:extLst>
              <a:ext uri="{FF2B5EF4-FFF2-40B4-BE49-F238E27FC236}">
                <a16:creationId xmlns:a16="http://schemas.microsoft.com/office/drawing/2014/main" xmlns="" id="{BBCF2ABD-A26D-75ED-7DE0-2B6B127A15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74" r="11261"/>
          <a:stretch/>
        </p:blipFill>
        <p:spPr bwMode="auto">
          <a:xfrm rot="5400000">
            <a:off x="9340512" y="4015418"/>
            <a:ext cx="1800227" cy="37528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xmlns="" id="{361415DA-3E64-1DD5-B6E0-DC9AE7E2C9A9}"/>
              </a:ext>
            </a:extLst>
          </p:cNvPr>
          <p:cNvSpPr/>
          <p:nvPr/>
        </p:nvSpPr>
        <p:spPr>
          <a:xfrm>
            <a:off x="754842" y="1525956"/>
            <a:ext cx="2648225"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Ulmus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843232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Ligera y blanda. Fácil de trabajar.</a:t>
            </a:r>
          </a:p>
          <a:p>
            <a:pPr marL="285750" indent="-285750">
              <a:buFont typeface="Arial" panose="020B0604020202020204" pitchFamily="34" charset="0"/>
              <a:buChar char="•"/>
            </a:pPr>
            <a:r>
              <a:rPr lang="es-MX" dirty="0">
                <a:latin typeface="Arial Nova Cond Light" panose="020B0604020202020204" pitchFamily="34" charset="0"/>
              </a:rPr>
              <a:t>De color claro o pálido. Duramen marrón grisáceo pálido y albura blanco amarillento. Duramen y albura difícil de distinguir.</a:t>
            </a:r>
          </a:p>
          <a:p>
            <a:pPr marL="285750" indent="-285750">
              <a:buFont typeface="Arial" panose="020B0604020202020204" pitchFamily="34" charset="0"/>
              <a:buChar char="•"/>
            </a:pPr>
            <a:r>
              <a:rPr lang="es-MX" dirty="0">
                <a:latin typeface="Arial Nova Cond Light" panose="020B0604020202020204" pitchFamily="34" charset="0"/>
              </a:rPr>
              <a:t>Fibra recta, grano grueso, sin nudos.</a:t>
            </a:r>
          </a:p>
          <a:p>
            <a:pPr marL="285750" indent="-285750">
              <a:buFont typeface="Arial" panose="020B0604020202020204" pitchFamily="34" charset="0"/>
              <a:buChar char="•"/>
            </a:pPr>
            <a:r>
              <a:rPr lang="es-MX" dirty="0">
                <a:latin typeface="Arial Nova Cond Light" panose="020B0604020202020204" pitchFamily="34" charset="0"/>
              </a:rPr>
              <a:t>De rápido crecimiento. Durabilidad moderada.</a:t>
            </a:r>
          </a:p>
          <a:p>
            <a:pPr marL="285750" indent="-285750">
              <a:buFont typeface="Arial" panose="020B0604020202020204" pitchFamily="34" charset="0"/>
              <a:buChar char="•"/>
            </a:pPr>
            <a:r>
              <a:rPr lang="es-MX" dirty="0">
                <a:latin typeface="Arial Nova Cond Light" panose="020B0604020202020204" pitchFamily="34" charset="0"/>
              </a:rPr>
              <a:t>Resistencia a la pudrición. Susceptible a los insectos.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mobiliario, tallado, instrumentos musicales, tablas de surf, construcción (naval, aérea, terrestre), tableros y chapas, saunas de madera (por su resistencia al agua), aislante acústico y térmico, postes y </a:t>
            </a:r>
            <a:r>
              <a:rPr lang="es-MX" dirty="0" smtClean="0">
                <a:latin typeface="Arial Nova Cond Light" panose="020B0604020202020204" pitchFamily="34" charset="0"/>
              </a:rPr>
              <a:t>estacas</a:t>
            </a:r>
            <a:r>
              <a:rPr lang="es-MX" dirty="0">
                <a:latin typeface="Arial Nova Cond Light" panose="020B0604020202020204" pitchFamily="34" charset="0"/>
              </a:rPr>
              <a:t>.</a:t>
            </a:r>
            <a:endParaRPr lang="es-MX" dirty="0">
              <a:latin typeface="Arial Nova Cond Light" panose="020B0604020202020204" pitchFamily="34" charset="0"/>
            </a:endParaRP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17</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56483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PAULOWNIA o KIRI</a:t>
            </a:r>
          </a:p>
        </p:txBody>
      </p:sp>
      <p:pic>
        <p:nvPicPr>
          <p:cNvPr id="5122" name="Picture 2" descr="Kiri&quot; o &quot;Paulownia Tomentosa&quot; o &quot;Árbol Imperial u Emperatriz&quot;">
            <a:extLst>
              <a:ext uri="{FF2B5EF4-FFF2-40B4-BE49-F238E27FC236}">
                <a16:creationId xmlns:a16="http://schemas.microsoft.com/office/drawing/2014/main" xmlns="" id="{A7062C39-6C86-B91A-B210-F67D392769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365"/>
          <a:stretch/>
        </p:blipFill>
        <p:spPr bwMode="auto">
          <a:xfrm>
            <a:off x="7744285" y="72570"/>
            <a:ext cx="1675492"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ULOWNIA: Ecología y Sostenibilidad - Madera sostenible es un periódico  digital para la industria española de la madera y el mueble">
            <a:extLst>
              <a:ext uri="{FF2B5EF4-FFF2-40B4-BE49-F238E27FC236}">
                <a16:creationId xmlns:a16="http://schemas.microsoft.com/office/drawing/2014/main" xmlns="" id="{D1EE0E70-FB85-2E0D-07C2-C441D473F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055" y="2600325"/>
            <a:ext cx="414337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ulownia tomentosa | Características, cultivo, cuidados, usos | Árbol">
            <a:extLst>
              <a:ext uri="{FF2B5EF4-FFF2-40B4-BE49-F238E27FC236}">
                <a16:creationId xmlns:a16="http://schemas.microsoft.com/office/drawing/2014/main" xmlns="" id="{0CE4B45B-1B79-E429-95B9-0B49D9034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580" y="72570"/>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xmlns="" id="{C15F3176-B695-C585-515E-72E2FACA3A1C}"/>
              </a:ext>
            </a:extLst>
          </p:cNvPr>
          <p:cNvSpPr/>
          <p:nvPr/>
        </p:nvSpPr>
        <p:spPr>
          <a:xfrm>
            <a:off x="754842" y="1525956"/>
            <a:ext cx="3533468"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Paulownia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366856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Madera clara, uniforme, ligera y blanda.</a:t>
            </a:r>
          </a:p>
          <a:p>
            <a:pPr marL="285750" indent="-285750">
              <a:buFont typeface="Arial" panose="020B0604020202020204" pitchFamily="34" charset="0"/>
              <a:buChar char="•"/>
            </a:pPr>
            <a:r>
              <a:rPr lang="es-MX" dirty="0">
                <a:latin typeface="Arial Nova Cond Light" panose="020B0604020202020204" pitchFamily="34" charset="0"/>
              </a:rPr>
              <a:t>Fibra recta y grano fino.</a:t>
            </a:r>
          </a:p>
          <a:p>
            <a:pPr marL="285750" indent="-285750">
              <a:buFont typeface="Arial" panose="020B0604020202020204" pitchFamily="34" charset="0"/>
              <a:buChar char="•"/>
            </a:pPr>
            <a:r>
              <a:rPr lang="es-MX" dirty="0">
                <a:latin typeface="Arial Nova Cond Light" panose="020B0604020202020204" pitchFamily="34" charset="0"/>
              </a:rPr>
              <a:t>Duramen marrón claro a rojizo pálido. Albura blanca con tonos tostados. No siempre se distingue el duramen de la albura.</a:t>
            </a:r>
          </a:p>
          <a:p>
            <a:pPr marL="285750" indent="-285750">
              <a:buFont typeface="Arial" panose="020B0604020202020204" pitchFamily="34" charset="0"/>
              <a:buChar char="•"/>
            </a:pPr>
            <a:r>
              <a:rPr lang="es-MX" dirty="0">
                <a:latin typeface="Arial Nova Cond Light" panose="020B0604020202020204" pitchFamily="34" charset="0"/>
              </a:rPr>
              <a:t>Susceptible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Secado fácil y rápido.</a:t>
            </a:r>
          </a:p>
          <a:p>
            <a:pPr marL="285750" indent="-285750">
              <a:buFont typeface="Arial" panose="020B0604020202020204" pitchFamily="34" charset="0"/>
              <a:buChar char="•"/>
            </a:pPr>
            <a:r>
              <a:rPr lang="es-MX" dirty="0">
                <a:latin typeface="Arial Nova Cond Light" panose="020B0604020202020204" pitchFamily="34" charset="0"/>
              </a:rPr>
              <a:t>Apta para curvarse.</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mobiliario, cajas y embalajes, tallado, mangos, tableros, juguetes.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18</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SAUCE</a:t>
            </a:r>
          </a:p>
        </p:txBody>
      </p:sp>
      <p:pic>
        <p:nvPicPr>
          <p:cNvPr id="6" name="Imagen 5" descr="madera de sauce">
            <a:extLst>
              <a:ext uri="{FF2B5EF4-FFF2-40B4-BE49-F238E27FC236}">
                <a16:creationId xmlns:a16="http://schemas.microsoft.com/office/drawing/2014/main" xmlns="" id="{ABE12CD3-5E49-14D0-964B-21CA7CF326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93949" y="1703700"/>
            <a:ext cx="3825480" cy="2299975"/>
          </a:xfrm>
          <a:prstGeom prst="rect">
            <a:avLst/>
          </a:prstGeom>
          <a:noFill/>
          <a:ln>
            <a:noFill/>
          </a:ln>
        </p:spPr>
      </p:pic>
      <p:pic>
        <p:nvPicPr>
          <p:cNvPr id="8194" name="Picture 2" descr="Sauce Lloron ( Arbol ) 120 M Salix Babylonica Excelentes | MercadoLibre">
            <a:extLst>
              <a:ext uri="{FF2B5EF4-FFF2-40B4-BE49-F238E27FC236}">
                <a16:creationId xmlns:a16="http://schemas.microsoft.com/office/drawing/2014/main" xmlns="" id="{40328DD4-FC0F-8758-FBB5-E294EF259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4" y="72570"/>
            <a:ext cx="2089831" cy="15653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noce toda la información sobre el sauce llorón - Antes Todo Esto Era Campo">
            <a:extLst>
              <a:ext uri="{FF2B5EF4-FFF2-40B4-BE49-F238E27FC236}">
                <a16:creationId xmlns:a16="http://schemas.microsoft.com/office/drawing/2014/main" xmlns="" id="{E4D19E1E-4E0F-AC18-E8D5-A899561FE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5730" y="72570"/>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AUCE AMERICANO">
            <a:extLst>
              <a:ext uri="{FF2B5EF4-FFF2-40B4-BE49-F238E27FC236}">
                <a16:creationId xmlns:a16="http://schemas.microsoft.com/office/drawing/2014/main" xmlns="" id="{C32E322A-1B95-F002-AE0B-4FFDD3F40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950" y="4037239"/>
            <a:ext cx="3825480" cy="23032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B78F21CE-8EE6-98D6-A672-D84D5394D229}"/>
              </a:ext>
            </a:extLst>
          </p:cNvPr>
          <p:cNvSpPr/>
          <p:nvPr/>
        </p:nvSpPr>
        <p:spPr>
          <a:xfrm>
            <a:off x="754842" y="1525956"/>
            <a:ext cx="2247475"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Salix</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99986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xmlns="" id="{812B1988-DF3B-414E-BEB4-BDE3F33E67A9}"/>
              </a:ext>
            </a:extLst>
          </p:cNvPr>
          <p:cNvSpPr>
            <a:spLocks noGrp="1"/>
          </p:cNvSpPr>
          <p:nvPr>
            <p:ph type="title"/>
          </p:nvPr>
        </p:nvSpPr>
        <p:spPr>
          <a:xfrm>
            <a:off x="838201" y="895851"/>
            <a:ext cx="4071620"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s-ES" b="1" u="sng" dirty="0">
                <a:solidFill>
                  <a:srgbClr val="0070C0"/>
                </a:solidFill>
                <a:effectLst>
                  <a:outerShdw blurRad="38100" dist="38100" dir="2700000" algn="tl">
                    <a:srgbClr val="000000">
                      <a:alpha val="43137"/>
                    </a:srgbClr>
                  </a:outerShdw>
                </a:effectLst>
              </a:rPr>
              <a:t>Maderas coníferas</a:t>
            </a:r>
          </a:p>
        </p:txBody>
      </p:sp>
      <p:sp>
        <p:nvSpPr>
          <p:cNvPr id="17" name="Marcador de contenido 16">
            <a:extLst>
              <a:ext uri="{FF2B5EF4-FFF2-40B4-BE49-F238E27FC236}">
                <a16:creationId xmlns:a16="http://schemas.microsoft.com/office/drawing/2014/main" xmlns="" id="{827F41A1-E0EA-41B4-89AC-89D0C6C9DF1A}"/>
              </a:ext>
            </a:extLst>
          </p:cNvPr>
          <p:cNvSpPr>
            <a:spLocks noGrp="1"/>
          </p:cNvSpPr>
          <p:nvPr>
            <p:ph sz="quarter" idx="15"/>
          </p:nvPr>
        </p:nvSpPr>
        <p:spPr>
          <a:xfrm>
            <a:off x="5109844" y="1075509"/>
            <a:ext cx="6243955" cy="1408770"/>
          </a:xfrm>
        </p:spPr>
        <p:txBody>
          <a:bodyPr rtlCol="0" anchor="ctr"/>
          <a:lstStyle/>
          <a:p>
            <a:pPr algn="just" rtl="0"/>
            <a:r>
              <a:rPr lang="es-MX" i="0" dirty="0">
                <a:solidFill>
                  <a:srgbClr val="202124"/>
                </a:solidFill>
                <a:effectLst/>
                <a:latin typeface="Arial Black" panose="020B0A04020102020204" pitchFamily="34" charset="0"/>
              </a:rPr>
              <a:t>La gran mayoría de maderas coníferas, son maderas naturales blandas, de un color pálido, con una estructura porosa simplificada y un alto contenido en resinas. Sus anillos anuales quedan marcados en un color pálido y regularmente uniformes.</a:t>
            </a:r>
            <a:endParaRPr lang="es-ES" dirty="0">
              <a:latin typeface="Arial Black" panose="020B0A04020102020204" pitchFamily="34" charset="0"/>
            </a:endParaRPr>
          </a:p>
        </p:txBody>
      </p:sp>
      <p:sp>
        <p:nvSpPr>
          <p:cNvPr id="5" name="Marcador de número de diapositiva 4">
            <a:extLst>
              <a:ext uri="{FF2B5EF4-FFF2-40B4-BE49-F238E27FC236}">
                <a16:creationId xmlns:a16="http://schemas.microsoft.com/office/drawing/2014/main" xmlns="" id="{7D6268C4-FA36-44D9-B49A-C2B51810F39C}"/>
              </a:ext>
            </a:extLst>
          </p:cNvPr>
          <p:cNvSpPr>
            <a:spLocks noGrp="1"/>
          </p:cNvSpPr>
          <p:nvPr>
            <p:ph type="sldNum" sz="quarter" idx="12"/>
          </p:nvPr>
        </p:nvSpPr>
        <p:spPr>
          <a:xfrm>
            <a:off x="8610600" y="6356350"/>
            <a:ext cx="2743200" cy="365125"/>
          </a:xfrm>
        </p:spPr>
        <p:txBody>
          <a:bodyPr rtlCol="0"/>
          <a:lstStyle/>
          <a:p>
            <a:pPr rtl="0"/>
            <a:fld id="{18D65601-5AE2-46FC-B138-694DDD2B510D}" type="slidenum">
              <a:rPr lang="es-ES" smtClean="0"/>
              <a:pPr rtl="0"/>
              <a:t>19</a:t>
            </a:fld>
            <a:endParaRPr lang="es-ES"/>
          </a:p>
        </p:txBody>
      </p:sp>
      <p:sp>
        <p:nvSpPr>
          <p:cNvPr id="91" name="Rectángulo 90">
            <a:extLst>
              <a:ext uri="{FF2B5EF4-FFF2-40B4-BE49-F238E27FC236}">
                <a16:creationId xmlns:a16="http://schemas.microsoft.com/office/drawing/2014/main" xmlns="" id="{86266357-58CA-479D-8E3B-7CBCA9707667}"/>
              </a:ext>
              <a:ext uri="{C183D7F6-B498-43B3-948B-1728B52AA6E4}">
                <adec:decorative xmlns:adec="http://schemas.microsoft.com/office/drawing/2017/decorative" xmlns=""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Marcador de pie de página 1">
            <a:extLst>
              <a:ext uri="{FF2B5EF4-FFF2-40B4-BE49-F238E27FC236}">
                <a16:creationId xmlns:a16="http://schemas.microsoft.com/office/drawing/2014/main" xmlns="" id="{AFCBF5AC-FF94-A4C2-77EC-7AF94265AE4F}"/>
              </a:ext>
            </a:extLst>
          </p:cNvPr>
          <p:cNvSpPr>
            <a:spLocks noGrp="1"/>
          </p:cNvSpPr>
          <p:nvPr>
            <p:ph type="ftr" sz="quarter" idx="11"/>
          </p:nvPr>
        </p:nvSpPr>
        <p:spPr/>
        <p:txBody>
          <a:bodyPr/>
          <a:lstStyle/>
          <a:p>
            <a:pPr rtl="0"/>
            <a:r>
              <a:rPr lang="es-ES" noProof="0"/>
              <a:t>Maderas y sus características</a:t>
            </a:r>
          </a:p>
        </p:txBody>
      </p:sp>
      <p:pic>
        <p:nvPicPr>
          <p:cNvPr id="18" name="Marcador de posición de imagen 17" descr="Interfaz de usuario gráfica, Aplicación, PowerPoint&#10;&#10;Descripción generada automáticamente">
            <a:extLst>
              <a:ext uri="{FF2B5EF4-FFF2-40B4-BE49-F238E27FC236}">
                <a16:creationId xmlns:a16="http://schemas.microsoft.com/office/drawing/2014/main" xmlns="" id="{D21B046E-9E01-1997-F9E0-96733744694B}"/>
              </a:ext>
            </a:extLst>
          </p:cNvPr>
          <p:cNvPicPr>
            <a:picLocks noGrp="1" noChangeAspect="1"/>
          </p:cNvPicPr>
          <p:nvPr>
            <p:ph type="pic" sz="quarter" idx="13"/>
          </p:nvPr>
        </p:nvPicPr>
        <p:blipFill rotWithShape="1">
          <a:blip r:embed="rId3"/>
          <a:srcRect l="9286" t="25532" r="10468" b="20367"/>
          <a:stretch/>
        </p:blipFill>
        <p:spPr bwMode="auto">
          <a:xfrm>
            <a:off x="1204235" y="3077030"/>
            <a:ext cx="9783531" cy="370840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9243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xmlns="" id="{0705263F-56B5-4A11-CE3B-A786580F4421}"/>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backgroundRemoval t="33724" b="81901" l="4173" r="65081">
                        <a14:foregroundMark x1="18594" y1="37891" x2="26428" y2="42448"/>
                        <a14:foregroundMark x1="26428" y1="42448" x2="29209" y2="49479"/>
                        <a14:foregroundMark x1="29209" y1="49479" x2="28624" y2="56901"/>
                        <a14:foregroundMark x1="28624" y1="56901" x2="24158" y2="54818"/>
                        <a14:foregroundMark x1="24158" y1="54818" x2="19619" y2="48438"/>
                        <a14:foregroundMark x1="19619" y1="48438" x2="19327" y2="39583"/>
                        <a14:foregroundMark x1="19327" y1="39583" x2="19766" y2="38542"/>
                        <a14:foregroundMark x1="5124" y1="38151" x2="9297" y2="34505"/>
                        <a14:foregroundMark x1="9297" y1="34505" x2="13982" y2="34505"/>
                        <a14:foregroundMark x1="13982" y1="34505" x2="34553" y2="36589"/>
                        <a14:foregroundMark x1="34553" y1="36589" x2="39971" y2="35547"/>
                        <a14:foregroundMark x1="39971" y1="35547" x2="44363" y2="36849"/>
                        <a14:foregroundMark x1="44363" y1="36849" x2="61054" y2="57813"/>
                        <a14:foregroundMark x1="61054" y1="57813" x2="64568" y2="64453"/>
                        <a14:foregroundMark x1="64568" y1="64453" x2="66105" y2="71354"/>
                        <a14:foregroundMark x1="66105" y1="71354" x2="65373" y2="78906"/>
                        <a14:foregroundMark x1="65373" y1="78906" x2="60835" y2="83203"/>
                        <a14:foregroundMark x1="60835" y1="83203" x2="25915" y2="84115"/>
                        <a14:foregroundMark x1="25915" y1="84115" x2="19473" y2="80339"/>
                        <a14:foregroundMark x1="19473" y1="80339" x2="10029" y2="82552"/>
                        <a14:foregroundMark x1="10029" y1="82552" x2="5271" y2="82422"/>
                        <a14:foregroundMark x1="5271" y1="82422" x2="3880" y2="75781"/>
                        <a14:foregroundMark x1="3880" y1="75781" x2="4173" y2="40234"/>
                        <a14:foregroundMark x1="4173" y1="40234" x2="5344" y2="37500"/>
                        <a14:foregroundMark x1="5344" y1="37891" x2="8785" y2="33854"/>
                        <a14:foregroundMark x1="8785" y1="33854" x2="9517" y2="34375"/>
                        <a14:foregroundMark x1="6076" y1="36719" x2="7980" y2="35026"/>
                        <a14:foregroundMark x1="6003" y1="36849" x2="8346" y2="34505"/>
                        <a14:foregroundMark x1="8199" y1="34505" x2="5490" y2="38542"/>
                        <a14:foregroundMark x1="5124" y1="41146" x2="36384" y2="46224"/>
                        <a14:foregroundMark x1="36384" y1="46224" x2="43558" y2="44792"/>
                        <a14:foregroundMark x1="43558" y1="44792" x2="45242" y2="42969"/>
                        <a14:foregroundMark x1="4758" y1="53385" x2="19546" y2="55859"/>
                        <a14:foregroundMark x1="19546" y1="55859" x2="54978" y2="50391"/>
                        <a14:foregroundMark x1="54978" y1="50391" x2="54978" y2="50391"/>
                        <a14:foregroundMark x1="42826" y1="36719" x2="38799" y2="36328"/>
                        <a14:foregroundMark x1="38799" y1="36328" x2="38799" y2="36719"/>
                        <a14:foregroundMark x1="4685" y1="55078" x2="58272" y2="67188"/>
                        <a14:foregroundMark x1="58272" y1="67188" x2="63690" y2="67057"/>
                        <a14:foregroundMark x1="63690" y1="67057" x2="64129" y2="67188"/>
                        <a14:foregroundMark x1="6076" y1="82161" x2="11054" y2="83594"/>
                        <a14:foregroundMark x1="11054" y1="83594" x2="40483" y2="78646"/>
                        <a14:foregroundMark x1="40483" y1="78646" x2="62152" y2="82031"/>
                        <a14:foregroundMark x1="62152" y1="82031" x2="62225" y2="81901"/>
                        <a14:foregroundMark x1="65081" y1="74609" x2="7174" y2="65625"/>
                        <a14:foregroundMark x1="43338" y1="37891" x2="39312" y2="34896"/>
                        <a14:foregroundMark x1="39312" y1="34896" x2="37482" y2="37109"/>
                        <a14:foregroundMark x1="7028" y1="35026" x2="7028" y2="35026"/>
                        <a14:foregroundMark x1="7174" y1="35156" x2="7906" y2="34766"/>
                        <a14:foregroundMark x1="41069" y1="35417" x2="41069" y2="35417"/>
                        <a14:foregroundMark x1="40264" y1="35807" x2="41801" y2="35807"/>
                        <a14:foregroundMark x1="41581" y1="35807" x2="40264" y2="35156"/>
                        <a14:foregroundMark x1="24524" y1="39193" x2="41435" y2="40495"/>
                        <a14:foregroundMark x1="41435" y1="40495" x2="44436" y2="39844"/>
                        <a14:foregroundMark x1="11933" y1="38932" x2="6955" y2="67578"/>
                        <a14:foregroundMark x1="6955" y1="67578" x2="7906" y2="77474"/>
                        <a14:foregroundMark x1="6955" y1="35026" x2="6955" y2="35026"/>
                      </a14:backgroundRemoval>
                    </a14:imgEffect>
                  </a14:imgLayer>
                </a14:imgProps>
              </a:ext>
            </a:extLst>
          </a:blip>
          <a:srcRect l="3356" t="32593" r="33133" b="15903"/>
          <a:stretch/>
        </p:blipFill>
        <p:spPr>
          <a:xfrm>
            <a:off x="3022643" y="3528085"/>
            <a:ext cx="7035759" cy="3207903"/>
          </a:xfrm>
        </p:spPr>
      </p:pic>
      <p:sp>
        <p:nvSpPr>
          <p:cNvPr id="5" name="Marcador de número de diapositiva 4">
            <a:extLst>
              <a:ext uri="{FF2B5EF4-FFF2-40B4-BE49-F238E27FC236}">
                <a16:creationId xmlns:a16="http://schemas.microsoft.com/office/drawing/2014/main" xmlns="" id="{AA219227-9E30-B37D-6B0F-8B7A14BDFF17}"/>
              </a:ext>
            </a:extLst>
          </p:cNvPr>
          <p:cNvSpPr>
            <a:spLocks noGrp="1"/>
          </p:cNvSpPr>
          <p:nvPr>
            <p:ph type="sldNum" sz="quarter" idx="12"/>
          </p:nvPr>
        </p:nvSpPr>
        <p:spPr/>
        <p:txBody>
          <a:bodyPr/>
          <a:lstStyle/>
          <a:p>
            <a:pPr rtl="0"/>
            <a:fld id="{18D65601-5AE2-46FC-B138-694DDD2B510D}" type="slidenum">
              <a:rPr lang="es-ES" noProof="0" smtClean="0"/>
              <a:t>2</a:t>
            </a:fld>
            <a:endParaRPr lang="es-ES" noProof="0"/>
          </a:p>
        </p:txBody>
      </p:sp>
      <p:sp>
        <p:nvSpPr>
          <p:cNvPr id="10" name="Marcador de contenido 9">
            <a:extLst>
              <a:ext uri="{FF2B5EF4-FFF2-40B4-BE49-F238E27FC236}">
                <a16:creationId xmlns:a16="http://schemas.microsoft.com/office/drawing/2014/main" xmlns="" id="{0DD517F3-027A-C383-E51F-568B4774B245}"/>
              </a:ext>
            </a:extLst>
          </p:cNvPr>
          <p:cNvSpPr>
            <a:spLocks noGrp="1"/>
          </p:cNvSpPr>
          <p:nvPr>
            <p:ph sz="quarter" idx="15"/>
          </p:nvPr>
        </p:nvSpPr>
        <p:spPr>
          <a:xfrm>
            <a:off x="4662137" y="1121309"/>
            <a:ext cx="2867726" cy="2002511"/>
          </a:xfrm>
        </p:spPr>
        <p:txBody>
          <a:bodyPr/>
          <a:lstStyle/>
          <a:p>
            <a:pPr marL="285750" indent="-285750">
              <a:buFont typeface="Wingdings" panose="05000000000000000000" pitchFamily="2" charset="2"/>
              <a:buChar char="v"/>
            </a:pPr>
            <a:r>
              <a:rPr lang="es-MX" b="1" dirty="0">
                <a:hlinkClick r:id="rId4" action="ppaction://hlinksldjump"/>
              </a:rPr>
              <a:t>Maderas coníferas</a:t>
            </a:r>
            <a:endParaRPr lang="es-MX" b="1" dirty="0"/>
          </a:p>
          <a:p>
            <a:pPr marL="536575" lvl="1" indent="-342900">
              <a:buFont typeface="Wingdings" panose="05000000000000000000" pitchFamily="2" charset="2"/>
              <a:buChar char="Ø"/>
            </a:pPr>
            <a:r>
              <a:rPr lang="es-MX" sz="1400" dirty="0"/>
              <a:t>Abeto</a:t>
            </a:r>
          </a:p>
          <a:p>
            <a:pPr marL="536575" lvl="1" indent="-342900">
              <a:buFont typeface="Wingdings" panose="05000000000000000000" pitchFamily="2" charset="2"/>
              <a:buChar char="Ø"/>
            </a:pPr>
            <a:r>
              <a:rPr lang="es-MX" sz="1400" dirty="0"/>
              <a:t>Ciprés</a:t>
            </a:r>
          </a:p>
          <a:p>
            <a:pPr marL="536575" lvl="1" indent="-342900">
              <a:buFont typeface="Wingdings" panose="05000000000000000000" pitchFamily="2" charset="2"/>
              <a:buChar char="Ø"/>
            </a:pPr>
            <a:r>
              <a:rPr lang="es-MX" sz="1400" dirty="0"/>
              <a:t>Pino</a:t>
            </a:r>
          </a:p>
          <a:p>
            <a:pPr marL="536575" lvl="1" indent="-342900">
              <a:buFont typeface="Wingdings" panose="05000000000000000000" pitchFamily="2" charset="2"/>
              <a:buChar char="Ø"/>
            </a:pPr>
            <a:r>
              <a:rPr lang="es-MX" sz="1400" dirty="0"/>
              <a:t>Enebro</a:t>
            </a:r>
          </a:p>
          <a:p>
            <a:pPr marL="536575" lvl="1" indent="-342900">
              <a:buFont typeface="Wingdings" panose="05000000000000000000" pitchFamily="2" charset="2"/>
              <a:buChar char="Ø"/>
            </a:pPr>
            <a:r>
              <a:rPr lang="es-MX" sz="1400" dirty="0"/>
              <a:t>Sequoia</a:t>
            </a:r>
          </a:p>
        </p:txBody>
      </p:sp>
      <p:sp>
        <p:nvSpPr>
          <p:cNvPr id="8" name="Título 7">
            <a:extLst>
              <a:ext uri="{FF2B5EF4-FFF2-40B4-BE49-F238E27FC236}">
                <a16:creationId xmlns:a16="http://schemas.microsoft.com/office/drawing/2014/main" xmlns="" id="{FD121412-B582-5E17-9198-D7714056614A}"/>
              </a:ext>
            </a:extLst>
          </p:cNvPr>
          <p:cNvSpPr>
            <a:spLocks noGrp="1"/>
          </p:cNvSpPr>
          <p:nvPr>
            <p:ph type="title"/>
          </p:nvPr>
        </p:nvSpPr>
        <p:spPr>
          <a:xfrm>
            <a:off x="281870" y="461016"/>
            <a:ext cx="5362575" cy="495691"/>
          </a:xfrm>
        </p:spPr>
        <p:style>
          <a:lnRef idx="0">
            <a:schemeClr val="accent6"/>
          </a:lnRef>
          <a:fillRef idx="3">
            <a:schemeClr val="accent6"/>
          </a:fillRef>
          <a:effectRef idx="3">
            <a:schemeClr val="accent6"/>
          </a:effectRef>
          <a:fontRef idx="minor">
            <a:schemeClr val="lt1"/>
          </a:fontRef>
        </p:style>
        <p:txBody>
          <a:bodyPr/>
          <a:lstStyle/>
          <a:p>
            <a:r>
              <a:rPr lang="es-MX" b="1" spc="50" dirty="0">
                <a:ln w="0"/>
                <a:solidFill>
                  <a:schemeClr val="bg2"/>
                </a:solidFill>
                <a:effectLst>
                  <a:innerShdw blurRad="63500" dist="50800" dir="13500000">
                    <a:srgbClr val="000000">
                      <a:alpha val="50000"/>
                    </a:srgbClr>
                  </a:innerShdw>
                </a:effectLst>
              </a:rPr>
              <a:t>Tipos de madera más comunes</a:t>
            </a:r>
          </a:p>
        </p:txBody>
      </p:sp>
      <p:sp>
        <p:nvSpPr>
          <p:cNvPr id="15" name="Marcador de pie de página 14">
            <a:extLst>
              <a:ext uri="{FF2B5EF4-FFF2-40B4-BE49-F238E27FC236}">
                <a16:creationId xmlns:a16="http://schemas.microsoft.com/office/drawing/2014/main" xmlns="" id="{DE4EAEFC-5D2B-CD90-759E-227F2068A49D}"/>
              </a:ext>
            </a:extLst>
          </p:cNvPr>
          <p:cNvSpPr>
            <a:spLocks noGrp="1"/>
          </p:cNvSpPr>
          <p:nvPr>
            <p:ph type="ftr" sz="quarter" idx="11"/>
          </p:nvPr>
        </p:nvSpPr>
        <p:spPr/>
        <p:txBody>
          <a:bodyPr/>
          <a:lstStyle/>
          <a:p>
            <a:pPr rtl="0"/>
            <a:r>
              <a:rPr lang="es-ES" noProof="0" dirty="0"/>
              <a:t>Maderas y sus características</a:t>
            </a:r>
          </a:p>
        </p:txBody>
      </p:sp>
      <p:sp>
        <p:nvSpPr>
          <p:cNvPr id="7" name="Marcador de contenido 9">
            <a:extLst>
              <a:ext uri="{FF2B5EF4-FFF2-40B4-BE49-F238E27FC236}">
                <a16:creationId xmlns:a16="http://schemas.microsoft.com/office/drawing/2014/main" xmlns="" id="{EFFBC22D-56CC-36B0-C6BE-AE0B582866FF}"/>
              </a:ext>
            </a:extLst>
          </p:cNvPr>
          <p:cNvSpPr txBox="1">
            <a:spLocks/>
          </p:cNvSpPr>
          <p:nvPr/>
        </p:nvSpPr>
        <p:spPr>
          <a:xfrm>
            <a:off x="9147049" y="1121309"/>
            <a:ext cx="2867726" cy="4140013"/>
          </a:xfrm>
          <a:prstGeom prst="rect">
            <a:avLst/>
          </a:prstGeom>
        </p:spPr>
        <p:txBody>
          <a:bodyPr rtlCol="0"/>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v"/>
            </a:pPr>
            <a:r>
              <a:rPr lang="es-MX" b="1" dirty="0">
                <a:hlinkClick r:id="rId5" action="ppaction://hlinksldjump"/>
              </a:rPr>
              <a:t>Maderas tropicales</a:t>
            </a:r>
            <a:endParaRPr lang="es-MX" b="1" dirty="0"/>
          </a:p>
          <a:p>
            <a:pPr marL="536575" lvl="1" indent="-342900">
              <a:buFont typeface="Wingdings" panose="05000000000000000000" pitchFamily="2" charset="2"/>
              <a:buChar char="Ø"/>
            </a:pPr>
            <a:r>
              <a:rPr lang="es-MX" sz="1400" dirty="0"/>
              <a:t>Caoba</a:t>
            </a:r>
          </a:p>
          <a:p>
            <a:pPr marL="536575" lvl="1" indent="-342900">
              <a:buFont typeface="Wingdings" panose="05000000000000000000" pitchFamily="2" charset="2"/>
              <a:buChar char="Ø"/>
            </a:pPr>
            <a:r>
              <a:rPr lang="es-MX" sz="1400" dirty="0"/>
              <a:t>Cedro</a:t>
            </a:r>
          </a:p>
          <a:p>
            <a:pPr marL="536575" lvl="1" indent="-342900">
              <a:buFont typeface="Wingdings" panose="05000000000000000000" pitchFamily="2" charset="2"/>
              <a:buChar char="Ø"/>
            </a:pPr>
            <a:r>
              <a:rPr lang="es-MX" sz="1400" dirty="0"/>
              <a:t>Ébano</a:t>
            </a:r>
          </a:p>
          <a:p>
            <a:pPr marL="536575" lvl="1" indent="-342900">
              <a:buFont typeface="Wingdings" panose="05000000000000000000" pitchFamily="2" charset="2"/>
              <a:buChar char="Ø"/>
            </a:pPr>
            <a:r>
              <a:rPr lang="es-MX" sz="1400" dirty="0" err="1"/>
              <a:t>Okume</a:t>
            </a:r>
            <a:endParaRPr lang="es-MX" sz="1400" dirty="0"/>
          </a:p>
          <a:p>
            <a:pPr marL="536575" lvl="1" indent="-342900">
              <a:buFont typeface="Wingdings" panose="05000000000000000000" pitchFamily="2" charset="2"/>
              <a:buChar char="Ø"/>
            </a:pPr>
            <a:r>
              <a:rPr lang="es-MX" sz="1400" dirty="0"/>
              <a:t>Palo Santo</a:t>
            </a:r>
          </a:p>
          <a:p>
            <a:pPr marL="536575" lvl="1" indent="-342900">
              <a:buFont typeface="Wingdings" panose="05000000000000000000" pitchFamily="2" charset="2"/>
              <a:buChar char="Ø"/>
            </a:pPr>
            <a:r>
              <a:rPr lang="es-MX" sz="1400" dirty="0" err="1"/>
              <a:t>Parota</a:t>
            </a:r>
            <a:r>
              <a:rPr lang="es-MX" sz="1400" dirty="0"/>
              <a:t>, Guanacaste o Huanacaxtle</a:t>
            </a:r>
          </a:p>
          <a:p>
            <a:pPr marL="536575" lvl="1" indent="-342900">
              <a:buFont typeface="Wingdings" panose="05000000000000000000" pitchFamily="2" charset="2"/>
              <a:buChar char="Ø"/>
            </a:pPr>
            <a:r>
              <a:rPr lang="es-MX" sz="1400" dirty="0"/>
              <a:t>Teca o Teka</a:t>
            </a:r>
          </a:p>
          <a:p>
            <a:pPr marL="536575" lvl="1" indent="-342900">
              <a:buFont typeface="Wingdings" panose="05000000000000000000" pitchFamily="2" charset="2"/>
              <a:buChar char="Ø"/>
            </a:pPr>
            <a:r>
              <a:rPr lang="es-MX" sz="1400" dirty="0" err="1"/>
              <a:t>Tzalam</a:t>
            </a:r>
            <a:endParaRPr lang="es-MX" sz="1400" dirty="0"/>
          </a:p>
          <a:p>
            <a:pPr marL="363538" lvl="1" indent="-342900">
              <a:buFont typeface="Wingdings" panose="05000000000000000000" pitchFamily="2" charset="2"/>
              <a:buChar char="Ø"/>
            </a:pPr>
            <a:endParaRPr lang="es-MX" sz="1400" b="1" spc="100" dirty="0">
              <a:hlinkClick r:id="rId6" action="ppaction://hlinksldjump"/>
            </a:endParaRPr>
          </a:p>
          <a:p>
            <a:pPr marL="363538" lvl="1" indent="-342900">
              <a:buFont typeface="Wingdings" panose="05000000000000000000" pitchFamily="2" charset="2"/>
              <a:buChar char="v"/>
            </a:pPr>
            <a:r>
              <a:rPr lang="es-MX" sz="1400" b="1" spc="100" dirty="0">
                <a:hlinkClick r:id="rId6" action="ppaction://hlinksldjump"/>
              </a:rPr>
              <a:t>Maderas finas</a:t>
            </a:r>
            <a:endParaRPr lang="es-MX" sz="1400" b="1" spc="100" dirty="0"/>
          </a:p>
        </p:txBody>
      </p:sp>
      <p:sp>
        <p:nvSpPr>
          <p:cNvPr id="9" name="Marcador de contenido 9">
            <a:extLst>
              <a:ext uri="{FF2B5EF4-FFF2-40B4-BE49-F238E27FC236}">
                <a16:creationId xmlns:a16="http://schemas.microsoft.com/office/drawing/2014/main" xmlns="" id="{F35C8EFC-B627-E788-AE87-3A5F75F62EAB}"/>
              </a:ext>
            </a:extLst>
          </p:cNvPr>
          <p:cNvSpPr txBox="1">
            <a:spLocks/>
          </p:cNvSpPr>
          <p:nvPr/>
        </p:nvSpPr>
        <p:spPr>
          <a:xfrm>
            <a:off x="122217" y="1121309"/>
            <a:ext cx="2867726" cy="4524748"/>
          </a:xfrm>
          <a:prstGeom prst="rect">
            <a:avLst/>
          </a:prstGeom>
        </p:spPr>
        <p:txBody>
          <a:bodyPr numCol="1" rtlCol="0"/>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v"/>
            </a:pPr>
            <a:r>
              <a:rPr lang="es-MX" b="1" dirty="0">
                <a:hlinkClick r:id="rId7" action="ppaction://hlinksldjump"/>
              </a:rPr>
              <a:t>Maderas frondosas</a:t>
            </a:r>
            <a:endParaRPr lang="es-MX" b="1" dirty="0"/>
          </a:p>
          <a:p>
            <a:pPr marL="536575" lvl="1" indent="-342900">
              <a:buFont typeface="Wingdings" panose="05000000000000000000" pitchFamily="2" charset="2"/>
              <a:buChar char="Ø"/>
            </a:pPr>
            <a:r>
              <a:rPr lang="es-MX" sz="1400" dirty="0"/>
              <a:t>Abedul</a:t>
            </a:r>
          </a:p>
          <a:p>
            <a:pPr marL="536575" lvl="1" indent="-342900">
              <a:buFont typeface="Wingdings" panose="05000000000000000000" pitchFamily="2" charset="2"/>
              <a:buChar char="Ø"/>
            </a:pPr>
            <a:r>
              <a:rPr lang="es-MX" sz="1400" dirty="0"/>
              <a:t>Acacia</a:t>
            </a:r>
          </a:p>
          <a:p>
            <a:pPr marL="536575" lvl="1" indent="-342900">
              <a:buFont typeface="Wingdings" panose="05000000000000000000" pitchFamily="2" charset="2"/>
              <a:buChar char="Ø"/>
            </a:pPr>
            <a:r>
              <a:rPr lang="es-MX" sz="1400" dirty="0"/>
              <a:t>Aliso</a:t>
            </a:r>
          </a:p>
          <a:p>
            <a:pPr marL="536575" lvl="1" indent="-342900">
              <a:buFont typeface="Wingdings" panose="05000000000000000000" pitchFamily="2" charset="2"/>
              <a:buChar char="Ø"/>
            </a:pPr>
            <a:r>
              <a:rPr lang="es-MX" sz="1400" dirty="0"/>
              <a:t>Boj</a:t>
            </a:r>
          </a:p>
          <a:p>
            <a:pPr marL="536575" lvl="1" indent="-342900">
              <a:buFont typeface="Wingdings" panose="05000000000000000000" pitchFamily="2" charset="2"/>
              <a:buChar char="Ø"/>
            </a:pPr>
            <a:r>
              <a:rPr lang="es-MX" sz="1400" dirty="0"/>
              <a:t>Castaño</a:t>
            </a:r>
          </a:p>
          <a:p>
            <a:pPr marL="536575" lvl="1" indent="-342900">
              <a:buFont typeface="Wingdings" panose="05000000000000000000" pitchFamily="2" charset="2"/>
              <a:buChar char="Ø"/>
            </a:pPr>
            <a:r>
              <a:rPr lang="es-MX" sz="1400" dirty="0"/>
              <a:t>Cerezo</a:t>
            </a:r>
          </a:p>
          <a:p>
            <a:pPr marL="536575" lvl="1" indent="-342900">
              <a:buFont typeface="Wingdings" panose="05000000000000000000" pitchFamily="2" charset="2"/>
              <a:buChar char="Ø"/>
            </a:pPr>
            <a:r>
              <a:rPr lang="es-MX" sz="1400" dirty="0"/>
              <a:t>Encino, roble o alcornoque</a:t>
            </a:r>
          </a:p>
          <a:p>
            <a:pPr marL="536575" lvl="1" indent="-342900">
              <a:buFont typeface="Wingdings" panose="05000000000000000000" pitchFamily="2" charset="2"/>
              <a:buChar char="Ø"/>
            </a:pPr>
            <a:r>
              <a:rPr lang="es-MX" sz="1400" dirty="0"/>
              <a:t>Fresno</a:t>
            </a:r>
          </a:p>
          <a:p>
            <a:pPr marL="536575" lvl="1" indent="-342900">
              <a:buFont typeface="Wingdings" panose="05000000000000000000" pitchFamily="2" charset="2"/>
              <a:buChar char="Ø"/>
            </a:pPr>
            <a:r>
              <a:rPr lang="es-MX" sz="1400" dirty="0"/>
              <a:t>Haya</a:t>
            </a:r>
          </a:p>
          <a:p>
            <a:pPr marL="536575" lvl="1" indent="-342900">
              <a:buFont typeface="Wingdings" panose="05000000000000000000" pitchFamily="2" charset="2"/>
              <a:buChar char="Ø"/>
            </a:pPr>
            <a:r>
              <a:rPr lang="es-MX" sz="1400" dirty="0"/>
              <a:t>Maple o Arce</a:t>
            </a:r>
          </a:p>
          <a:p>
            <a:pPr marL="536575" lvl="1" indent="-342900">
              <a:buFont typeface="Wingdings" panose="05000000000000000000" pitchFamily="2" charset="2"/>
              <a:buChar char="Ø"/>
            </a:pPr>
            <a:r>
              <a:rPr lang="es-MX" sz="1400" dirty="0"/>
              <a:t>Nogal</a:t>
            </a:r>
          </a:p>
          <a:p>
            <a:pPr marL="536575" lvl="1" indent="-342900">
              <a:buFont typeface="Wingdings" panose="05000000000000000000" pitchFamily="2" charset="2"/>
              <a:buChar char="Ø"/>
            </a:pPr>
            <a:r>
              <a:rPr lang="es-MX" sz="1400" dirty="0"/>
              <a:t>Olivo</a:t>
            </a:r>
          </a:p>
          <a:p>
            <a:pPr marL="536575" lvl="1" indent="-342900">
              <a:buFont typeface="Wingdings" panose="05000000000000000000" pitchFamily="2" charset="2"/>
              <a:buChar char="Ø"/>
            </a:pPr>
            <a:r>
              <a:rPr lang="es-MX" sz="1400" dirty="0"/>
              <a:t>Olmo</a:t>
            </a:r>
          </a:p>
          <a:p>
            <a:pPr marL="536575" lvl="1" indent="-342900">
              <a:buFont typeface="Wingdings" panose="05000000000000000000" pitchFamily="2" charset="2"/>
              <a:buChar char="Ø"/>
            </a:pPr>
            <a:r>
              <a:rPr lang="es-MX" sz="1400" dirty="0" err="1"/>
              <a:t>Paulownia</a:t>
            </a:r>
            <a:r>
              <a:rPr lang="es-MX" sz="1400" dirty="0"/>
              <a:t> o </a:t>
            </a:r>
            <a:r>
              <a:rPr lang="es-MX" sz="1400" dirty="0" err="1"/>
              <a:t>Kiri</a:t>
            </a:r>
            <a:endParaRPr lang="es-MX" sz="1400" dirty="0"/>
          </a:p>
          <a:p>
            <a:pPr marL="536575" lvl="1" indent="-342900">
              <a:buFont typeface="Wingdings" panose="05000000000000000000" pitchFamily="2" charset="2"/>
              <a:buChar char="Ø"/>
            </a:pPr>
            <a:r>
              <a:rPr lang="es-MX" sz="1400" dirty="0"/>
              <a:t>Sauce</a:t>
            </a:r>
            <a:endParaRPr lang="es-MX" dirty="0"/>
          </a:p>
        </p:txBody>
      </p:sp>
    </p:spTree>
    <p:extLst>
      <p:ext uri="{BB962C8B-B14F-4D97-AF65-F5344CB8AC3E}">
        <p14:creationId xmlns:p14="http://schemas.microsoft.com/office/powerpoint/2010/main" val="4081666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Por lo general, más ligera, más clara y con anillos menos marcados que el pino.</a:t>
            </a:r>
          </a:p>
          <a:p>
            <a:pPr marL="285750" indent="-285750">
              <a:buFont typeface="Arial" panose="020B0604020202020204" pitchFamily="34" charset="0"/>
              <a:buChar char="•"/>
            </a:pPr>
            <a:r>
              <a:rPr lang="es-MX" dirty="0">
                <a:latin typeface="Arial Nova Cond Light" panose="020B0604020202020204" pitchFamily="34" charset="0"/>
              </a:rPr>
              <a:t>Duramen blanco amarillento a marrón rojizo. Albura ligeramente más clara y en algunas especies no se distingue del duramen.</a:t>
            </a:r>
          </a:p>
          <a:p>
            <a:pPr marL="285750" indent="-285750">
              <a:buFont typeface="Arial" panose="020B0604020202020204" pitchFamily="34" charset="0"/>
              <a:buChar char="•"/>
            </a:pPr>
            <a:r>
              <a:rPr lang="es-MX" dirty="0">
                <a:latin typeface="Arial Nova Cond Light" panose="020B0604020202020204" pitchFamily="34" charset="0"/>
              </a:rPr>
              <a:t>Fibra recta y grano fino a medio. Con pocos o muchos nudos. Poco estable.</a:t>
            </a:r>
          </a:p>
          <a:p>
            <a:pPr marL="285750" indent="-285750">
              <a:buFont typeface="Arial" panose="020B0604020202020204" pitchFamily="34" charset="0"/>
              <a:buChar char="•"/>
            </a:pPr>
            <a:r>
              <a:rPr lang="es-MX" dirty="0">
                <a:latin typeface="Arial Nova Cond Light" panose="020B0604020202020204" pitchFamily="34" charset="0"/>
              </a:rPr>
              <a:t>Ligera a </a:t>
            </a:r>
            <a:r>
              <a:rPr lang="es-MX" dirty="0" err="1">
                <a:latin typeface="Arial Nova Cond Light" panose="020B0604020202020204" pitchFamily="34" charset="0"/>
              </a:rPr>
              <a:t>semi</a:t>
            </a:r>
            <a:r>
              <a:rPr lang="es-MX" dirty="0">
                <a:latin typeface="Arial Nova Cond Light" panose="020B0604020202020204" pitchFamily="34" charset="0"/>
              </a:rPr>
              <a:t>-pesada y blanda a </a:t>
            </a:r>
            <a:r>
              <a:rPr lang="es-MX" dirty="0" err="1" smtClean="0">
                <a:latin typeface="Arial Nova Cond Light" panose="020B0604020202020204" pitchFamily="34" charset="0"/>
              </a:rPr>
              <a:t>semi</a:t>
            </a:r>
            <a:r>
              <a:rPr lang="es-MX" dirty="0" smtClean="0">
                <a:latin typeface="Arial Nova Cond Light" panose="020B0604020202020204" pitchFamily="34" charset="0"/>
              </a:rPr>
              <a:t>-dura.</a:t>
            </a:r>
          </a:p>
          <a:p>
            <a:pPr marL="285750" indent="-285750">
              <a:buFont typeface="Arial" panose="020B0604020202020204" pitchFamily="34" charset="0"/>
              <a:buChar char="•"/>
            </a:pPr>
            <a:r>
              <a:rPr lang="es-MX" dirty="0" smtClean="0">
                <a:latin typeface="Arial Nova Cond Light" panose="020B0604020202020204" pitchFamily="34" charset="0"/>
              </a:rPr>
              <a:t>Con </a:t>
            </a:r>
            <a:r>
              <a:rPr lang="es-MX" dirty="0">
                <a:latin typeface="Arial Nova Cond Light" panose="020B0604020202020204" pitchFamily="34" charset="0"/>
              </a:rPr>
              <a:t>riesgo de aparición de fendas (grietas en la madera) y depósitos de resina.</a:t>
            </a:r>
          </a:p>
          <a:p>
            <a:pPr marL="285750" indent="-285750">
              <a:buFont typeface="Arial" panose="020B0604020202020204" pitchFamily="34" charset="0"/>
              <a:buChar char="•"/>
            </a:pPr>
            <a:r>
              <a:rPr lang="es-MX" dirty="0">
                <a:latin typeface="Arial Nova Cond Light" panose="020B0604020202020204" pitchFamily="34" charset="0"/>
              </a:rPr>
              <a:t>Susceptible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De secado rápido, fácil de cepillar</a:t>
            </a:r>
            <a:r>
              <a:rPr lang="es-MX" dirty="0" smtClean="0">
                <a:latin typeface="Arial Nova Cond Light" panose="020B0604020202020204" pitchFamily="34" charset="0"/>
              </a:rPr>
              <a:t>. Especie </a:t>
            </a:r>
            <a:r>
              <a:rPr lang="es-MX" dirty="0">
                <a:latin typeface="Arial Nova Cond Light" panose="020B0604020202020204" pitchFamily="34" charset="0"/>
              </a:rPr>
              <a:t>maderable.</a:t>
            </a:r>
          </a:p>
          <a:p>
            <a:pPr marL="285750" indent="-285750">
              <a:buFont typeface="Arial" panose="020B0604020202020204" pitchFamily="34" charset="0"/>
              <a:buChar char="•"/>
            </a:pPr>
            <a:r>
              <a:rPr lang="es-MX" dirty="0">
                <a:latin typeface="Arial Nova Cond Light" panose="020B0604020202020204" pitchFamily="34" charset="0"/>
              </a:rPr>
              <a:t>Uso en carpintería de interior y exterior. Uso para muebles, contrachapados, vigas, laminados, chapas, instrumentos musicales, papel, duela, construcción naval, leña, etc.</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20</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ABETO</a:t>
            </a:r>
          </a:p>
        </p:txBody>
      </p:sp>
      <p:pic>
        <p:nvPicPr>
          <p:cNvPr id="20" name="Imagen 19" descr="madera de abeto">
            <a:extLst>
              <a:ext uri="{FF2B5EF4-FFF2-40B4-BE49-F238E27FC236}">
                <a16:creationId xmlns:a16="http://schemas.microsoft.com/office/drawing/2014/main" xmlns="" id="{2BB9941F-1716-538B-7932-02956387DF0E}"/>
              </a:ext>
            </a:extLst>
          </p:cNvPr>
          <p:cNvPicPr>
            <a:picLocks noChangeAspect="1"/>
          </p:cNvPicPr>
          <p:nvPr/>
        </p:nvPicPr>
        <p:blipFill rotWithShape="1">
          <a:blip r:embed="rId2">
            <a:extLst>
              <a:ext uri="{28A0092B-C50C-407E-A947-70E740481C1C}">
                <a14:useLocalDpi xmlns:a14="http://schemas.microsoft.com/office/drawing/2010/main" val="0"/>
              </a:ext>
            </a:extLst>
          </a:blip>
          <a:srcRect t="1" b="31511"/>
          <a:stretch/>
        </p:blipFill>
        <p:spPr bwMode="auto">
          <a:xfrm>
            <a:off x="7311050" y="0"/>
            <a:ext cx="4806000" cy="2194355"/>
          </a:xfrm>
          <a:prstGeom prst="rect">
            <a:avLst/>
          </a:prstGeom>
          <a:noFill/>
          <a:ln>
            <a:noFill/>
          </a:ln>
        </p:spPr>
      </p:pic>
      <p:pic>
        <p:nvPicPr>
          <p:cNvPr id="25" name="Imagen 24" descr="abeto douglas o pino oregón">
            <a:extLst>
              <a:ext uri="{FF2B5EF4-FFF2-40B4-BE49-F238E27FC236}">
                <a16:creationId xmlns:a16="http://schemas.microsoft.com/office/drawing/2014/main" xmlns="" id="{144309BB-8737-F2D3-68A7-2F3363754C47}"/>
              </a:ext>
            </a:extLst>
          </p:cNvPr>
          <p:cNvPicPr>
            <a:picLocks noChangeAspect="1"/>
          </p:cNvPicPr>
          <p:nvPr/>
        </p:nvPicPr>
        <p:blipFill rotWithShape="1">
          <a:blip r:embed="rId3">
            <a:extLst>
              <a:ext uri="{28A0092B-C50C-407E-A947-70E740481C1C}">
                <a14:useLocalDpi xmlns:a14="http://schemas.microsoft.com/office/drawing/2010/main" val="0"/>
              </a:ext>
            </a:extLst>
          </a:blip>
          <a:srcRect b="31435"/>
          <a:stretch/>
        </p:blipFill>
        <p:spPr bwMode="auto">
          <a:xfrm>
            <a:off x="7316450" y="4429181"/>
            <a:ext cx="4800600" cy="2194355"/>
          </a:xfrm>
          <a:prstGeom prst="rect">
            <a:avLst/>
          </a:prstGeom>
          <a:noFill/>
          <a:ln>
            <a:noFill/>
          </a:ln>
        </p:spPr>
      </p:pic>
      <p:pic>
        <p:nvPicPr>
          <p:cNvPr id="26" name="Imagen 25" descr="madera de abeto rojo">
            <a:extLst>
              <a:ext uri="{FF2B5EF4-FFF2-40B4-BE49-F238E27FC236}">
                <a16:creationId xmlns:a16="http://schemas.microsoft.com/office/drawing/2014/main" xmlns="" id="{D2345EE4-EA40-E624-1626-AADBFD994EB6}"/>
              </a:ext>
            </a:extLst>
          </p:cNvPr>
          <p:cNvPicPr>
            <a:picLocks noChangeAspect="1"/>
          </p:cNvPicPr>
          <p:nvPr/>
        </p:nvPicPr>
        <p:blipFill rotWithShape="1">
          <a:blip r:embed="rId4">
            <a:extLst>
              <a:ext uri="{28A0092B-C50C-407E-A947-70E740481C1C}">
                <a14:useLocalDpi xmlns:a14="http://schemas.microsoft.com/office/drawing/2010/main" val="0"/>
              </a:ext>
            </a:extLst>
          </a:blip>
          <a:srcRect b="31512"/>
          <a:stretch/>
        </p:blipFill>
        <p:spPr bwMode="auto">
          <a:xfrm>
            <a:off x="7311050" y="2209345"/>
            <a:ext cx="4806000" cy="2194355"/>
          </a:xfrm>
          <a:prstGeom prst="rect">
            <a:avLst/>
          </a:prstGeom>
          <a:noFill/>
          <a:ln>
            <a:noFill/>
          </a:ln>
        </p:spPr>
      </p:pic>
      <p:pic>
        <p:nvPicPr>
          <p:cNvPr id="1026" name="Picture 2">
            <a:extLst>
              <a:ext uri="{FF2B5EF4-FFF2-40B4-BE49-F238E27FC236}">
                <a16:creationId xmlns:a16="http://schemas.microsoft.com/office/drawing/2014/main" xmlns="" id="{9705041C-1942-EE9B-0B01-68708F6840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3910" y="72570"/>
            <a:ext cx="1524000" cy="19030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DB259508-E189-0E33-626A-B333B9B139B9}"/>
              </a:ext>
            </a:extLst>
          </p:cNvPr>
          <p:cNvSpPr/>
          <p:nvPr/>
        </p:nvSpPr>
        <p:spPr>
          <a:xfrm>
            <a:off x="754842" y="1525956"/>
            <a:ext cx="2434962"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Abies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58540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Semi-dura</a:t>
            </a:r>
            <a:r>
              <a:rPr lang="es-MX" dirty="0">
                <a:latin typeface="Arial Nova Cond Light" panose="020B0604020202020204" pitchFamily="34" charset="0"/>
              </a:rPr>
              <a:t> y estable.</a:t>
            </a:r>
          </a:p>
          <a:p>
            <a:pPr marL="285750" indent="-285750">
              <a:buFont typeface="Arial" panose="020B0604020202020204" pitchFamily="34" charset="0"/>
              <a:buChar char="•"/>
            </a:pPr>
            <a:r>
              <a:rPr lang="es-MX" dirty="0">
                <a:latin typeface="Arial Nova Cond Light" panose="020B0604020202020204" pitchFamily="34" charset="0"/>
              </a:rPr>
              <a:t>Duramen amarillo pálido a marrón. Albura más clara.</a:t>
            </a:r>
          </a:p>
          <a:p>
            <a:pPr marL="285750" indent="-285750">
              <a:buFont typeface="Arial" panose="020B0604020202020204" pitchFamily="34" charset="0"/>
              <a:buChar char="•"/>
            </a:pPr>
            <a:r>
              <a:rPr lang="es-MX" dirty="0">
                <a:latin typeface="Arial Nova Cond Light" panose="020B0604020202020204" pitchFamily="34" charset="0"/>
              </a:rPr>
              <a:t>Especie maderable y ornamental.</a:t>
            </a:r>
          </a:p>
          <a:p>
            <a:pPr marL="285750" indent="-285750">
              <a:buFont typeface="Arial" panose="020B0604020202020204" pitchFamily="34" charset="0"/>
              <a:buChar char="•"/>
            </a:pPr>
            <a:r>
              <a:rPr lang="es-MX" dirty="0">
                <a:latin typeface="Arial Nova Cond Light" panose="020B0604020202020204" pitchFamily="34" charset="0"/>
              </a:rPr>
              <a:t>Fibra recta, aunque con irregularidades según la cantidad de nudos. Grano fino. Con gran número de nudos.</a:t>
            </a:r>
          </a:p>
          <a:p>
            <a:pPr marL="285750" indent="-285750">
              <a:buFont typeface="Arial" panose="020B0604020202020204" pitchFamily="34" charset="0"/>
              <a:buChar char="•"/>
            </a:pPr>
            <a:r>
              <a:rPr lang="es-MX" dirty="0">
                <a:latin typeface="Arial Nova Cond Light" panose="020B0604020202020204" pitchFamily="34" charset="0"/>
              </a:rPr>
              <a:t>Resistente a humedad, hongos e insectos.</a:t>
            </a:r>
          </a:p>
          <a:p>
            <a:pPr marL="285750" indent="-285750">
              <a:buFont typeface="Arial" panose="020B0604020202020204" pitchFamily="34" charset="0"/>
              <a:buChar char="•"/>
            </a:pPr>
            <a:r>
              <a:rPr lang="es-MX" dirty="0">
                <a:latin typeface="Arial Nova Cond Light" panose="020B0604020202020204" pitchFamily="34" charset="0"/>
              </a:rPr>
              <a:t>Usos en carpintería interior y exterior, en mobiliario, leña, postes embarcaciones, instrumento musicales, chapas, torneado.</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21</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CIPRÉS</a:t>
            </a:r>
          </a:p>
        </p:txBody>
      </p:sp>
      <p:pic>
        <p:nvPicPr>
          <p:cNvPr id="8" name="Imagen 7" descr="madera de ciprés">
            <a:extLst>
              <a:ext uri="{FF2B5EF4-FFF2-40B4-BE49-F238E27FC236}">
                <a16:creationId xmlns:a16="http://schemas.microsoft.com/office/drawing/2014/main" xmlns="" id="{7CB9BF05-0FA0-E898-894F-FD34404FDD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830" y="1828800"/>
            <a:ext cx="4800600" cy="3200400"/>
          </a:xfrm>
          <a:prstGeom prst="rect">
            <a:avLst/>
          </a:prstGeom>
          <a:noFill/>
          <a:ln>
            <a:noFill/>
          </a:ln>
        </p:spPr>
      </p:pic>
      <p:pic>
        <p:nvPicPr>
          <p:cNvPr id="2050" name="Picture 2" descr="El ciprés común: características y cuidados básicos">
            <a:extLst>
              <a:ext uri="{FF2B5EF4-FFF2-40B4-BE49-F238E27FC236}">
                <a16:creationId xmlns:a16="http://schemas.microsoft.com/office/drawing/2014/main" xmlns="" id="{DE686C57-5378-4053-C189-2A3B3095C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97" y="72570"/>
            <a:ext cx="1590040" cy="2458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xmlns="" id="{FAE22127-C27E-72EF-C1CE-25B6A66C346A}"/>
              </a:ext>
            </a:extLst>
          </p:cNvPr>
          <p:cNvSpPr/>
          <p:nvPr/>
        </p:nvSpPr>
        <p:spPr>
          <a:xfrm>
            <a:off x="754842" y="1525956"/>
            <a:ext cx="3678699"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Cupressus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58052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noChangeAspect="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Con característico veteado rojizo.</a:t>
            </a:r>
          </a:p>
          <a:p>
            <a:pPr marL="285750" indent="-285750">
              <a:buFont typeface="Arial" panose="020B0604020202020204" pitchFamily="34" charset="0"/>
              <a:buChar char="•"/>
            </a:pPr>
            <a:r>
              <a:rPr lang="es-MX" dirty="0">
                <a:latin typeface="Arial Nova Cond Light" panose="020B0604020202020204" pitchFamily="34" charset="0"/>
              </a:rPr>
              <a:t>Durable y resistente. De crecimiento lento.</a:t>
            </a:r>
          </a:p>
          <a:p>
            <a:pPr marL="285750" indent="-285750">
              <a:buFont typeface="Arial" panose="020B0604020202020204" pitchFamily="34" charset="0"/>
              <a:buChar char="•"/>
            </a:pPr>
            <a:r>
              <a:rPr lang="es-MX" dirty="0">
                <a:latin typeface="Arial Nova Cond Light" panose="020B0604020202020204" pitchFamily="34" charset="0"/>
              </a:rPr>
              <a:t>Duramen pardo amarillento u oscuro. Albura blanco-rosado.</a:t>
            </a:r>
          </a:p>
          <a:p>
            <a:pPr marL="285750" indent="-285750">
              <a:buFont typeface="Arial" panose="020B0604020202020204" pitchFamily="34" charset="0"/>
              <a:buChar char="•"/>
            </a:pPr>
            <a:r>
              <a:rPr lang="es-MX" dirty="0">
                <a:latin typeface="Arial Nova Cond Light" panose="020B0604020202020204" pitchFamily="34" charset="0"/>
              </a:rPr>
              <a:t>Grano fino y textura homogénea.</a:t>
            </a:r>
          </a:p>
          <a:p>
            <a:pPr marL="285750" indent="-285750">
              <a:buFont typeface="Arial" panose="020B0604020202020204" pitchFamily="34" charset="0"/>
              <a:buChar char="•"/>
            </a:pPr>
            <a:r>
              <a:rPr lang="es-MX" dirty="0">
                <a:latin typeface="Arial Nova Cond Light" panose="020B0604020202020204" pitchFamily="34" charset="0"/>
              </a:rPr>
              <a:t>Gran resistencia a la putrefacción (solo si no tiene la corteza) e insectos.</a:t>
            </a:r>
          </a:p>
          <a:p>
            <a:pPr marL="285750" indent="-285750">
              <a:buFont typeface="Arial" panose="020B0604020202020204" pitchFamily="34" charset="0"/>
              <a:buChar char="•"/>
            </a:pPr>
            <a:r>
              <a:rPr lang="es-MX" dirty="0">
                <a:latin typeface="Arial Nova Cond Light" panose="020B0604020202020204" pitchFamily="34" charset="0"/>
              </a:rPr>
              <a:t>Aromática debido a la resina, la cual repele los insectos y la hace durable.</a:t>
            </a:r>
          </a:p>
          <a:p>
            <a:pPr marL="285750" indent="-285750">
              <a:buFont typeface="Arial" panose="020B0604020202020204" pitchFamily="34" charset="0"/>
              <a:buChar char="•"/>
            </a:pPr>
            <a:r>
              <a:rPr lang="es-MX" dirty="0">
                <a:latin typeface="Arial Nova Cond Light" panose="020B0604020202020204" pitchFamily="34" charset="0"/>
              </a:rPr>
              <a:t>Usos en construcción, suelos, mobiliario, marquetería, torneado y talla, artesanía, carpintería de interior, como ambientador (incienso), fabricación de lápices, para cercas y estacas.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22</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522513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ENEBRO o SABINA</a:t>
            </a:r>
          </a:p>
        </p:txBody>
      </p:sp>
      <p:pic>
        <p:nvPicPr>
          <p:cNvPr id="6" name="Imagen 5" descr="madera de sabina">
            <a:extLst>
              <a:ext uri="{FF2B5EF4-FFF2-40B4-BE49-F238E27FC236}">
                <a16:creationId xmlns:a16="http://schemas.microsoft.com/office/drawing/2014/main" xmlns="" id="{E18A95C7-AABE-E91E-D925-1950E76C13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830" y="2670627"/>
            <a:ext cx="4800600" cy="3200400"/>
          </a:xfrm>
          <a:prstGeom prst="rect">
            <a:avLst/>
          </a:prstGeom>
          <a:noFill/>
          <a:ln>
            <a:noFill/>
          </a:ln>
        </p:spPr>
      </p:pic>
      <p:pic>
        <p:nvPicPr>
          <p:cNvPr id="4098" name="Picture 2">
            <a:extLst>
              <a:ext uri="{FF2B5EF4-FFF2-40B4-BE49-F238E27FC236}">
                <a16:creationId xmlns:a16="http://schemas.microsoft.com/office/drawing/2014/main" xmlns="" id="{1E88282C-5BB4-65E9-B064-125C64A7A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363" y="72570"/>
            <a:ext cx="1889760" cy="251968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xmlns="" id="{F1BDB3E2-0455-4104-7031-7608BB45D2C1}"/>
              </a:ext>
            </a:extLst>
          </p:cNvPr>
          <p:cNvSpPr/>
          <p:nvPr/>
        </p:nvSpPr>
        <p:spPr>
          <a:xfrm>
            <a:off x="754842" y="1525956"/>
            <a:ext cx="4754507"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Juniperus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thurifera</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756210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Ligera a </a:t>
            </a:r>
            <a:r>
              <a:rPr lang="es-MX" dirty="0" err="1">
                <a:latin typeface="Arial Nova Cond Light" panose="020B0604020202020204" pitchFamily="34" charset="0"/>
              </a:rPr>
              <a:t>semi-pesada</a:t>
            </a:r>
            <a:r>
              <a:rPr lang="es-MX" dirty="0">
                <a:latin typeface="Arial Nova Cond Light" panose="020B0604020202020204" pitchFamily="34" charset="0"/>
              </a:rPr>
              <a:t>. Blanda. De crecimiento rápido.</a:t>
            </a:r>
          </a:p>
          <a:p>
            <a:pPr marL="285750" indent="-285750">
              <a:buFont typeface="Arial" panose="020B0604020202020204" pitchFamily="34" charset="0"/>
              <a:buChar char="•"/>
            </a:pPr>
            <a:r>
              <a:rPr lang="es-MX" dirty="0">
                <a:latin typeface="Arial Nova Cond Light" panose="020B0604020202020204" pitchFamily="34" charset="0"/>
              </a:rPr>
              <a:t>Buenos índices de resistencia, flexión, contracción e </a:t>
            </a:r>
            <a:r>
              <a:rPr lang="es-MX" dirty="0" err="1">
                <a:latin typeface="Arial Nova Cond Light" panose="020B0604020202020204" pitchFamily="34" charset="0"/>
              </a:rPr>
              <a:t>impregnabilidad</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Duramen entre amarillo y marrón. Albura blanquecina a amarillenta.</a:t>
            </a:r>
          </a:p>
          <a:p>
            <a:pPr marL="285750" indent="-285750">
              <a:buFont typeface="Arial" panose="020B0604020202020204" pitchFamily="34" charset="0"/>
              <a:buChar char="•"/>
            </a:pPr>
            <a:r>
              <a:rPr lang="es-MX" dirty="0">
                <a:latin typeface="Arial Nova Cond Light" panose="020B0604020202020204" pitchFamily="34" charset="0"/>
              </a:rPr>
              <a:t>Fibra recta y grano fino a </a:t>
            </a:r>
            <a:r>
              <a:rPr lang="es-MX" dirty="0" smtClean="0">
                <a:latin typeface="Arial Nova Cond Light" panose="020B0604020202020204" pitchFamily="34" charset="0"/>
              </a:rPr>
              <a:t>medio.</a:t>
            </a:r>
          </a:p>
          <a:p>
            <a:pPr marL="285750" indent="-285750">
              <a:buFont typeface="Arial" panose="020B0604020202020204" pitchFamily="34" charset="0"/>
              <a:buChar char="•"/>
            </a:pPr>
            <a:r>
              <a:rPr lang="es-MX" dirty="0" smtClean="0">
                <a:latin typeface="Arial Nova Cond Light" panose="020B0604020202020204" pitchFamily="34" charset="0"/>
              </a:rPr>
              <a:t>Gran </a:t>
            </a:r>
            <a:r>
              <a:rPr lang="es-MX" dirty="0">
                <a:latin typeface="Arial Nova Cond Light" panose="020B0604020202020204" pitchFamily="34" charset="0"/>
              </a:rPr>
              <a:t>número de nudos y depósitos de resina. Frecuentes exudaciones de resina</a:t>
            </a:r>
            <a:r>
              <a:rPr lang="es-MX" dirty="0">
                <a:latin typeface="Arial Nova Cond Light" panose="020B0604020202020204" pitchFamily="34" charset="0"/>
              </a:rPr>
              <a:t>. Con riesgo de fendas (grietas en madera) y de presentar deformaciones.</a:t>
            </a:r>
            <a:endParaRPr lang="es-MX" dirty="0">
              <a:latin typeface="Arial Nova Cond Light" panose="020B0604020202020204" pitchFamily="34" charset="0"/>
            </a:endParaRPr>
          </a:p>
          <a:p>
            <a:pPr marL="285750" indent="-285750">
              <a:buFont typeface="Arial" panose="020B0604020202020204" pitchFamily="34" charset="0"/>
              <a:buChar char="•"/>
            </a:pPr>
            <a:r>
              <a:rPr lang="es-MX" dirty="0">
                <a:latin typeface="Arial Nova Cond Light" panose="020B0604020202020204" pitchFamily="34" charset="0"/>
              </a:rPr>
              <a:t>Sensible al ataque de insectos y medianamente resistente al ataque de hongos</a:t>
            </a:r>
            <a:r>
              <a:rPr lang="es-MX" dirty="0" smtClean="0">
                <a:latin typeface="Arial Nova Cond Light" panose="020B0604020202020204" pitchFamily="34" charset="0"/>
              </a:rPr>
              <a:t>. Secado </a:t>
            </a:r>
            <a:r>
              <a:rPr lang="es-MX" dirty="0">
                <a:latin typeface="Arial Nova Cond Light" panose="020B0604020202020204" pitchFamily="34" charset="0"/>
              </a:rPr>
              <a:t>fácil y rápido. </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en armado, mobiliario, envases y embalajes, madera laminada y tableros, tarimas, elementos auxiliares en la construcción.</a:t>
            </a:r>
          </a:p>
          <a:p>
            <a:pPr marL="285750" indent="-285750">
              <a:buFont typeface="Arial" panose="020B0604020202020204" pitchFamily="34" charset="0"/>
              <a:buChar char="•"/>
            </a:pPr>
            <a:endParaRPr lang="es-MX" dirty="0">
              <a:latin typeface="Arial Nova Cond Light" panose="020B0604020202020204" pitchFamily="34" charset="0"/>
            </a:endParaRP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23</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PINO</a:t>
            </a:r>
          </a:p>
        </p:txBody>
      </p:sp>
      <p:pic>
        <p:nvPicPr>
          <p:cNvPr id="6" name="Imagen 5" descr="madera de pino">
            <a:extLst>
              <a:ext uri="{FF2B5EF4-FFF2-40B4-BE49-F238E27FC236}">
                <a16:creationId xmlns:a16="http://schemas.microsoft.com/office/drawing/2014/main" xmlns="" id="{F3A116B8-501D-A6D0-24FA-1CFF10FFDAB6}"/>
              </a:ext>
            </a:extLst>
          </p:cNvPr>
          <p:cNvPicPr>
            <a:picLocks noChangeAspect="1"/>
          </p:cNvPicPr>
          <p:nvPr/>
        </p:nvPicPr>
        <p:blipFill rotWithShape="1">
          <a:blip r:embed="rId2">
            <a:extLst>
              <a:ext uri="{28A0092B-C50C-407E-A947-70E740481C1C}">
                <a14:useLocalDpi xmlns:a14="http://schemas.microsoft.com/office/drawing/2010/main" val="0"/>
              </a:ext>
            </a:extLst>
          </a:blip>
          <a:srcRect t="22223" b="28076"/>
          <a:stretch/>
        </p:blipFill>
        <p:spPr bwMode="auto">
          <a:xfrm>
            <a:off x="7664910" y="0"/>
            <a:ext cx="4454520" cy="1476000"/>
          </a:xfrm>
          <a:prstGeom prst="rect">
            <a:avLst/>
          </a:prstGeom>
          <a:noFill/>
          <a:ln>
            <a:noFill/>
          </a:ln>
        </p:spPr>
      </p:pic>
      <p:pic>
        <p:nvPicPr>
          <p:cNvPr id="3074" name="Picture 2" descr="9,657,534 imágenes de Pino - Imágenes, fotos y vectores de stock |  Shutterstock">
            <a:extLst>
              <a:ext uri="{FF2B5EF4-FFF2-40B4-BE49-F238E27FC236}">
                <a16:creationId xmlns:a16="http://schemas.microsoft.com/office/drawing/2014/main" xmlns="" id="{E1883ABB-2FDE-57BC-6186-025B1EECE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79" r="17509" b="8776"/>
          <a:stretch/>
        </p:blipFill>
        <p:spPr bwMode="auto">
          <a:xfrm>
            <a:off x="5552060" y="72570"/>
            <a:ext cx="1647026" cy="243295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pino radiata o insignis">
            <a:extLst>
              <a:ext uri="{FF2B5EF4-FFF2-40B4-BE49-F238E27FC236}">
                <a16:creationId xmlns:a16="http://schemas.microsoft.com/office/drawing/2014/main" xmlns="" id="{0E687225-FD5D-494D-62BA-34E8A35B583B}"/>
              </a:ext>
            </a:extLst>
          </p:cNvPr>
          <p:cNvPicPr>
            <a:picLocks noChangeAspect="1"/>
          </p:cNvPicPr>
          <p:nvPr/>
        </p:nvPicPr>
        <p:blipFill rotWithShape="1">
          <a:blip r:embed="rId4">
            <a:extLst>
              <a:ext uri="{28A0092B-C50C-407E-A947-70E740481C1C}">
                <a14:useLocalDpi xmlns:a14="http://schemas.microsoft.com/office/drawing/2010/main" val="0"/>
              </a:ext>
            </a:extLst>
          </a:blip>
          <a:srcRect l="14460"/>
          <a:stretch/>
        </p:blipFill>
        <p:spPr bwMode="auto">
          <a:xfrm>
            <a:off x="7686054" y="1493613"/>
            <a:ext cx="4433376" cy="1296000"/>
          </a:xfrm>
          <a:prstGeom prst="rect">
            <a:avLst/>
          </a:prstGeom>
          <a:noFill/>
          <a:ln>
            <a:noFill/>
          </a:ln>
        </p:spPr>
      </p:pic>
      <p:pic>
        <p:nvPicPr>
          <p:cNvPr id="9" name="Imagen 8" descr="pino silvestre">
            <a:extLst>
              <a:ext uri="{FF2B5EF4-FFF2-40B4-BE49-F238E27FC236}">
                <a16:creationId xmlns:a16="http://schemas.microsoft.com/office/drawing/2014/main" xmlns="" id="{4E1AC3D0-AC4F-1C45-28E5-9725053B98D0}"/>
              </a:ext>
            </a:extLst>
          </p:cNvPr>
          <p:cNvPicPr>
            <a:picLocks noChangeAspect="1"/>
          </p:cNvPicPr>
          <p:nvPr/>
        </p:nvPicPr>
        <p:blipFill rotWithShape="1">
          <a:blip r:embed="rId5">
            <a:extLst>
              <a:ext uri="{28A0092B-C50C-407E-A947-70E740481C1C}">
                <a14:useLocalDpi xmlns:a14="http://schemas.microsoft.com/office/drawing/2010/main" val="0"/>
              </a:ext>
            </a:extLst>
          </a:blip>
          <a:srcRect l="14460"/>
          <a:stretch/>
        </p:blipFill>
        <p:spPr bwMode="auto">
          <a:xfrm>
            <a:off x="7686054" y="2799897"/>
            <a:ext cx="4433376" cy="1296000"/>
          </a:xfrm>
          <a:prstGeom prst="rect">
            <a:avLst/>
          </a:prstGeom>
          <a:noFill/>
          <a:ln>
            <a:noFill/>
          </a:ln>
        </p:spPr>
      </p:pic>
      <p:pic>
        <p:nvPicPr>
          <p:cNvPr id="10" name="Imagen 9" descr="pino gallego">
            <a:extLst>
              <a:ext uri="{FF2B5EF4-FFF2-40B4-BE49-F238E27FC236}">
                <a16:creationId xmlns:a16="http://schemas.microsoft.com/office/drawing/2014/main" xmlns="" id="{F6E864D3-DAC0-44FB-CF35-66CE56472AEF}"/>
              </a:ext>
            </a:extLst>
          </p:cNvPr>
          <p:cNvPicPr>
            <a:picLocks noChangeAspect="1"/>
          </p:cNvPicPr>
          <p:nvPr/>
        </p:nvPicPr>
        <p:blipFill rotWithShape="1">
          <a:blip r:embed="rId6">
            <a:extLst>
              <a:ext uri="{28A0092B-C50C-407E-A947-70E740481C1C}">
                <a14:useLocalDpi xmlns:a14="http://schemas.microsoft.com/office/drawing/2010/main" val="0"/>
              </a:ext>
            </a:extLst>
          </a:blip>
          <a:srcRect l="14460"/>
          <a:stretch/>
        </p:blipFill>
        <p:spPr bwMode="auto">
          <a:xfrm>
            <a:off x="7686054" y="4106184"/>
            <a:ext cx="4433376" cy="1296000"/>
          </a:xfrm>
          <a:prstGeom prst="rect">
            <a:avLst/>
          </a:prstGeom>
          <a:noFill/>
          <a:ln>
            <a:noFill/>
          </a:ln>
        </p:spPr>
      </p:pic>
      <p:pic>
        <p:nvPicPr>
          <p:cNvPr id="11" name="Imagen 10" descr="madera de pino tea">
            <a:extLst>
              <a:ext uri="{FF2B5EF4-FFF2-40B4-BE49-F238E27FC236}">
                <a16:creationId xmlns:a16="http://schemas.microsoft.com/office/drawing/2014/main" xmlns="" id="{7111E3FA-D6EF-ACFB-4C2C-DA58A0D5752D}"/>
              </a:ext>
            </a:extLst>
          </p:cNvPr>
          <p:cNvPicPr>
            <a:picLocks noChangeAspect="1"/>
          </p:cNvPicPr>
          <p:nvPr/>
        </p:nvPicPr>
        <p:blipFill rotWithShape="1">
          <a:blip r:embed="rId7">
            <a:extLst>
              <a:ext uri="{28A0092B-C50C-407E-A947-70E740481C1C}">
                <a14:useLocalDpi xmlns:a14="http://schemas.microsoft.com/office/drawing/2010/main" val="0"/>
              </a:ext>
            </a:extLst>
          </a:blip>
          <a:srcRect l="14460"/>
          <a:stretch/>
        </p:blipFill>
        <p:spPr bwMode="auto">
          <a:xfrm>
            <a:off x="7686054" y="5412466"/>
            <a:ext cx="4433376" cy="1296000"/>
          </a:xfrm>
          <a:prstGeom prst="rect">
            <a:avLst/>
          </a:prstGeom>
          <a:noFill/>
          <a:ln>
            <a:noFill/>
          </a:ln>
        </p:spPr>
      </p:pic>
      <p:sp>
        <p:nvSpPr>
          <p:cNvPr id="12" name="Rectángulo 11">
            <a:extLst>
              <a:ext uri="{FF2B5EF4-FFF2-40B4-BE49-F238E27FC236}">
                <a16:creationId xmlns:a16="http://schemas.microsoft.com/office/drawing/2014/main" xmlns="" id="{94FD0879-6990-9F29-034D-07B770D1A0B5}"/>
              </a:ext>
            </a:extLst>
          </p:cNvPr>
          <p:cNvSpPr/>
          <p:nvPr/>
        </p:nvSpPr>
        <p:spPr>
          <a:xfrm>
            <a:off x="754842" y="1525956"/>
            <a:ext cx="2449132"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Pinus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55734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Madera ligera y estable.</a:t>
            </a:r>
          </a:p>
          <a:p>
            <a:pPr marL="285750" indent="-285750">
              <a:buFont typeface="Arial" panose="020B0604020202020204" pitchFamily="34" charset="0"/>
              <a:buChar char="•"/>
            </a:pPr>
            <a:r>
              <a:rPr lang="es-MX" dirty="0">
                <a:latin typeface="Arial Nova Cond Light" panose="020B0604020202020204" pitchFamily="34" charset="0"/>
              </a:rPr>
              <a:t>Durabilidad mediana a alta.</a:t>
            </a:r>
          </a:p>
          <a:p>
            <a:pPr marL="285750" indent="-285750">
              <a:buFont typeface="Arial" panose="020B0604020202020204" pitchFamily="34" charset="0"/>
              <a:buChar char="•"/>
            </a:pPr>
            <a:r>
              <a:rPr lang="es-MX" dirty="0">
                <a:latin typeface="Arial Nova Cond Light" panose="020B0604020202020204" pitchFamily="34" charset="0"/>
              </a:rPr>
              <a:t>Árbol de gran tamaño y muy longevo. Madera cara.</a:t>
            </a:r>
          </a:p>
          <a:p>
            <a:pPr marL="285750" indent="-285750">
              <a:buFont typeface="Arial" panose="020B0604020202020204" pitchFamily="34" charset="0"/>
              <a:buChar char="•"/>
            </a:pPr>
            <a:r>
              <a:rPr lang="es-MX" dirty="0">
                <a:latin typeface="Arial Nova Cond Light" panose="020B0604020202020204" pitchFamily="34" charset="0"/>
              </a:rPr>
              <a:t>Actualmente en peligro de extinción, ya no se considera maderable.</a:t>
            </a:r>
          </a:p>
          <a:p>
            <a:pPr marL="285750" indent="-285750">
              <a:buFont typeface="Arial" panose="020B0604020202020204" pitchFamily="34" charset="0"/>
              <a:buChar char="•"/>
            </a:pPr>
            <a:r>
              <a:rPr lang="es-MX" dirty="0">
                <a:latin typeface="Arial Nova Cond Light" panose="020B0604020202020204" pitchFamily="34" charset="0"/>
              </a:rPr>
              <a:t>Duramen marrón claro a marrón rojizo intenso. Albura blanquecina con tonos amarillos.</a:t>
            </a:r>
          </a:p>
          <a:p>
            <a:pPr marL="285750" indent="-285750">
              <a:buFont typeface="Arial" panose="020B0604020202020204" pitchFamily="34" charset="0"/>
              <a:buChar char="•"/>
            </a:pPr>
            <a:r>
              <a:rPr lang="es-MX" dirty="0">
                <a:latin typeface="Arial Nova Cond Light" panose="020B0604020202020204" pitchFamily="34" charset="0"/>
              </a:rPr>
              <a:t>Fibra recta, aunque es poco probable encontrar ondulaciones e irregularidades.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y exterior, chapas y tableros, suelos, estructural, mobiliario, artesanía y torneado, instrumentos musicales.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24</a:t>
            </a:fld>
            <a:endParaRPr lang="es-ES" noProof="0"/>
          </a:p>
        </p:txBody>
      </p:sp>
      <p:pic>
        <p:nvPicPr>
          <p:cNvPr id="6" name="Imagen 5" descr="madera de secuoya">
            <a:extLst>
              <a:ext uri="{FF2B5EF4-FFF2-40B4-BE49-F238E27FC236}">
                <a16:creationId xmlns:a16="http://schemas.microsoft.com/office/drawing/2014/main" xmlns="" id="{4C40384E-0213-A81B-B0BF-104B839AE7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830" y="2598066"/>
            <a:ext cx="4800600" cy="3200400"/>
          </a:xfrm>
          <a:prstGeom prst="rect">
            <a:avLst/>
          </a:prstGeom>
          <a:noFill/>
          <a:ln>
            <a:noFill/>
          </a:ln>
        </p:spPr>
      </p:pic>
      <p:pic>
        <p:nvPicPr>
          <p:cNvPr id="5122" name="Picture 2" descr="SEQUOIA NATIONAL PARK - Definición y sinónimos de Sequoia National Park en  el diccionario inglés">
            <a:extLst>
              <a:ext uri="{FF2B5EF4-FFF2-40B4-BE49-F238E27FC236}">
                <a16:creationId xmlns:a16="http://schemas.microsoft.com/office/drawing/2014/main" xmlns="" id="{EBDB1EC9-2053-BA73-E059-BEEF3D1A9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594" y="65770"/>
            <a:ext cx="1911096"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3">
            <a:extLst>
              <a:ext uri="{FF2B5EF4-FFF2-40B4-BE49-F238E27FC236}">
                <a16:creationId xmlns:a16="http://schemas.microsoft.com/office/drawing/2014/main" xmlns="" id="{C1D69123-2E85-03AE-CEF2-379C6FC9870B}"/>
              </a:ext>
            </a:extLst>
          </p:cNvPr>
          <p:cNvSpPr txBox="1">
            <a:spLocks/>
          </p:cNvSpPr>
          <p:nvPr/>
        </p:nvSpPr>
        <p:spPr>
          <a:xfrm>
            <a:off x="870861" y="449953"/>
            <a:ext cx="6095995" cy="89538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lvl1pPr algn="l" defTabSz="914400" rtl="0" eaLnBrk="1" latinLnBrk="0" hangingPunct="1">
              <a:lnSpc>
                <a:spcPct val="90000"/>
              </a:lnSpc>
              <a:spcBef>
                <a:spcPct val="0"/>
              </a:spcBef>
              <a:buNone/>
              <a:defRPr lang="en-US" sz="2400" kern="1200" spc="100" baseline="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SEQUOIA o SECUOYA</a:t>
            </a:r>
          </a:p>
        </p:txBody>
      </p:sp>
      <p:sp>
        <p:nvSpPr>
          <p:cNvPr id="8" name="Rectángulo 7">
            <a:extLst>
              <a:ext uri="{FF2B5EF4-FFF2-40B4-BE49-F238E27FC236}">
                <a16:creationId xmlns:a16="http://schemas.microsoft.com/office/drawing/2014/main" xmlns="" id="{88E379A0-CAA7-EF67-A328-AE961C3DE914}"/>
              </a:ext>
            </a:extLst>
          </p:cNvPr>
          <p:cNvSpPr/>
          <p:nvPr/>
        </p:nvSpPr>
        <p:spPr>
          <a:xfrm>
            <a:off x="754842" y="1525956"/>
            <a:ext cx="3052439" cy="923330"/>
          </a:xfrm>
          <a:prstGeom prst="rect">
            <a:avLst/>
          </a:prstGeom>
          <a:noFill/>
        </p:spPr>
        <p:txBody>
          <a:bodyPr wrap="none" lIns="91440" tIns="45720" rIns="91440" bIns="45720">
            <a:spAutoFit/>
          </a:bodyPr>
          <a:lstStyle/>
          <a:p>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Sequoia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7158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xmlns="" id="{812B1988-DF3B-414E-BEB4-BDE3F33E67A9}"/>
              </a:ext>
            </a:extLst>
          </p:cNvPr>
          <p:cNvSpPr>
            <a:spLocks noGrp="1"/>
          </p:cNvSpPr>
          <p:nvPr>
            <p:ph type="title"/>
          </p:nvPr>
        </p:nvSpPr>
        <p:spPr>
          <a:xfrm>
            <a:off x="838201" y="895851"/>
            <a:ext cx="4071620"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s-ES" b="1" u="sng" dirty="0">
                <a:solidFill>
                  <a:srgbClr val="0070C0"/>
                </a:solidFill>
                <a:effectLst>
                  <a:outerShdw blurRad="38100" dist="38100" dir="2700000" algn="tl">
                    <a:srgbClr val="000000">
                      <a:alpha val="43137"/>
                    </a:srgbClr>
                  </a:outerShdw>
                </a:effectLst>
              </a:rPr>
              <a:t>Maderas tropicales</a:t>
            </a:r>
          </a:p>
        </p:txBody>
      </p:sp>
      <p:sp>
        <p:nvSpPr>
          <p:cNvPr id="17" name="Marcador de contenido 16">
            <a:extLst>
              <a:ext uri="{FF2B5EF4-FFF2-40B4-BE49-F238E27FC236}">
                <a16:creationId xmlns:a16="http://schemas.microsoft.com/office/drawing/2014/main" xmlns="" id="{827F41A1-E0EA-41B4-89AC-89D0C6C9DF1A}"/>
              </a:ext>
            </a:extLst>
          </p:cNvPr>
          <p:cNvSpPr>
            <a:spLocks noGrp="1"/>
          </p:cNvSpPr>
          <p:nvPr>
            <p:ph sz="quarter" idx="15"/>
          </p:nvPr>
        </p:nvSpPr>
        <p:spPr>
          <a:xfrm>
            <a:off x="4038600" y="347896"/>
            <a:ext cx="7315199" cy="2331356"/>
          </a:xfrm>
        </p:spPr>
        <p:txBody>
          <a:bodyPr rtlCol="0" anchor="ctr"/>
          <a:lstStyle/>
          <a:p>
            <a:pPr algn="just" rtl="0"/>
            <a:r>
              <a:rPr lang="es-MX" dirty="0">
                <a:solidFill>
                  <a:srgbClr val="202124"/>
                </a:solidFill>
                <a:latin typeface="Arial Black" panose="020B0A04020102020204" pitchFamily="34" charset="0"/>
              </a:rPr>
              <a:t>Son maderas duras. Esta característica le aporta una especial resistencia a la humedad y a las plagas. Por ello, se trata de maderas muy cotizadas en el mercado nacional e internacional. Gracias a estas cualidades, estamos ante una madera pensada para su uso en exteriores, principalmente.</a:t>
            </a:r>
            <a:endParaRPr lang="es-ES" dirty="0">
              <a:solidFill>
                <a:srgbClr val="202124"/>
              </a:solidFill>
              <a:latin typeface="Arial Black" panose="020B0A04020102020204" pitchFamily="34" charset="0"/>
            </a:endParaRPr>
          </a:p>
        </p:txBody>
      </p:sp>
      <p:sp>
        <p:nvSpPr>
          <p:cNvPr id="5" name="Marcador de número de diapositiva 4">
            <a:extLst>
              <a:ext uri="{FF2B5EF4-FFF2-40B4-BE49-F238E27FC236}">
                <a16:creationId xmlns:a16="http://schemas.microsoft.com/office/drawing/2014/main" xmlns="" id="{7D6268C4-FA36-44D9-B49A-C2B51810F39C}"/>
              </a:ext>
            </a:extLst>
          </p:cNvPr>
          <p:cNvSpPr>
            <a:spLocks noGrp="1"/>
          </p:cNvSpPr>
          <p:nvPr>
            <p:ph type="sldNum" sz="quarter" idx="12"/>
          </p:nvPr>
        </p:nvSpPr>
        <p:spPr>
          <a:xfrm>
            <a:off x="8610600" y="6356350"/>
            <a:ext cx="2743200" cy="365125"/>
          </a:xfrm>
        </p:spPr>
        <p:txBody>
          <a:bodyPr rtlCol="0"/>
          <a:lstStyle/>
          <a:p>
            <a:pPr rtl="0"/>
            <a:fld id="{18D65601-5AE2-46FC-B138-694DDD2B510D}" type="slidenum">
              <a:rPr lang="es-ES" smtClean="0"/>
              <a:pPr rtl="0"/>
              <a:t>25</a:t>
            </a:fld>
            <a:endParaRPr lang="es-ES"/>
          </a:p>
        </p:txBody>
      </p:sp>
      <p:sp>
        <p:nvSpPr>
          <p:cNvPr id="91" name="Rectángulo 90">
            <a:extLst>
              <a:ext uri="{FF2B5EF4-FFF2-40B4-BE49-F238E27FC236}">
                <a16:creationId xmlns:a16="http://schemas.microsoft.com/office/drawing/2014/main" xmlns="" id="{86266357-58CA-479D-8E3B-7CBCA9707667}"/>
              </a:ext>
              <a:ext uri="{C183D7F6-B498-43B3-948B-1728B52AA6E4}">
                <adec:decorative xmlns:adec="http://schemas.microsoft.com/office/drawing/2017/decorative" xmlns=""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Marcador de pie de página 1">
            <a:extLst>
              <a:ext uri="{FF2B5EF4-FFF2-40B4-BE49-F238E27FC236}">
                <a16:creationId xmlns:a16="http://schemas.microsoft.com/office/drawing/2014/main" xmlns="" id="{AFCBF5AC-FF94-A4C2-77EC-7AF94265AE4F}"/>
              </a:ext>
            </a:extLst>
          </p:cNvPr>
          <p:cNvSpPr>
            <a:spLocks noGrp="1"/>
          </p:cNvSpPr>
          <p:nvPr>
            <p:ph type="ftr" sz="quarter" idx="11"/>
          </p:nvPr>
        </p:nvSpPr>
        <p:spPr/>
        <p:txBody>
          <a:bodyPr/>
          <a:lstStyle/>
          <a:p>
            <a:pPr rtl="0"/>
            <a:r>
              <a:rPr lang="es-ES" noProof="0"/>
              <a:t>Maderas y sus características</a:t>
            </a:r>
          </a:p>
        </p:txBody>
      </p:sp>
      <p:pic>
        <p:nvPicPr>
          <p:cNvPr id="27" name="Marcador de posición de imagen 26">
            <a:extLst>
              <a:ext uri="{FF2B5EF4-FFF2-40B4-BE49-F238E27FC236}">
                <a16:creationId xmlns:a16="http://schemas.microsoft.com/office/drawing/2014/main" xmlns="" id="{C7B295AC-C38F-C5E2-E543-ADA62BF2ABC3}"/>
              </a:ext>
            </a:extLst>
          </p:cNvPr>
          <p:cNvPicPr>
            <a:picLocks noGrp="1" noChangeAspect="1"/>
          </p:cNvPicPr>
          <p:nvPr>
            <p:ph type="pic" sz="quarter" idx="13"/>
          </p:nvPr>
        </p:nvPicPr>
        <p:blipFill rotWithShape="1">
          <a:blip r:embed="rId3"/>
          <a:srcRect l="833" t="2461" b="1747"/>
          <a:stretch/>
        </p:blipFill>
        <p:spPr>
          <a:xfrm>
            <a:off x="1403503" y="2394858"/>
            <a:ext cx="9384994" cy="4419600"/>
          </a:xfrm>
          <a:prstGeom prst="rect">
            <a:avLst/>
          </a:prstGeom>
        </p:spPr>
      </p:pic>
    </p:spTree>
    <p:extLst>
      <p:ext uri="{BB962C8B-B14F-4D97-AF65-F5344CB8AC3E}">
        <p14:creationId xmlns:p14="http://schemas.microsoft.com/office/powerpoint/2010/main" val="3723798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Semi-ligera</a:t>
            </a:r>
            <a:r>
              <a:rPr lang="es-MX" dirty="0">
                <a:latin typeface="Arial Nova Cond Light" panose="020B0604020202020204" pitchFamily="34" charset="0"/>
              </a:rPr>
              <a:t> y </a:t>
            </a:r>
            <a:r>
              <a:rPr lang="es-MX" dirty="0" err="1">
                <a:latin typeface="Arial Nova Cond Light" panose="020B0604020202020204" pitchFamily="34" charset="0"/>
              </a:rPr>
              <a:t>semi-blanda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Color con tonos del rojizo al marrón; de tonos salmón cerca de la corteza a más oscuros hacia el duramen. Con el tiempo, esta madera se va oscureciendo.</a:t>
            </a:r>
          </a:p>
          <a:p>
            <a:pPr marL="285750" indent="-285750">
              <a:buFont typeface="Arial" panose="020B0604020202020204" pitchFamily="34" charset="0"/>
              <a:buChar char="•"/>
            </a:pPr>
            <a:r>
              <a:rPr lang="es-MX" dirty="0">
                <a:latin typeface="Arial Nova Cond Light" panose="020B0604020202020204" pitchFamily="34" charset="0"/>
              </a:rPr>
              <a:t>Fibra recta o ligeramente cruzada. Grano fino a medio.</a:t>
            </a:r>
          </a:p>
          <a:p>
            <a:pPr marL="285750" indent="-285750">
              <a:buFont typeface="Arial" panose="020B0604020202020204" pitchFamily="34" charset="0"/>
              <a:buChar char="•"/>
            </a:pPr>
            <a:r>
              <a:rPr lang="es-MX" dirty="0">
                <a:latin typeface="Arial Nova Cond Light" panose="020B0604020202020204" pitchFamily="34" charset="0"/>
              </a:rPr>
              <a:t>De precio elevado debido al riesgo de sobreexplotación que tiene.</a:t>
            </a:r>
          </a:p>
          <a:p>
            <a:pPr marL="285750" indent="-285750">
              <a:buFont typeface="Arial" panose="020B0604020202020204" pitchFamily="34" charset="0"/>
              <a:buChar char="•"/>
            </a:pPr>
            <a:r>
              <a:rPr lang="es-MX" dirty="0">
                <a:latin typeface="Arial Nova Cond Light" panose="020B0604020202020204" pitchFamily="34" charset="0"/>
              </a:rPr>
              <a:t>De gran durabilidad; resistente a la humedad, hongos e insectos.</a:t>
            </a:r>
          </a:p>
          <a:p>
            <a:pPr marL="285750" indent="-285750">
              <a:buFont typeface="Arial" panose="020B0604020202020204" pitchFamily="34" charset="0"/>
              <a:buChar char="•"/>
            </a:pPr>
            <a:r>
              <a:rPr lang="es-MX" dirty="0">
                <a:latin typeface="Arial Nova Cond Light" panose="020B0604020202020204" pitchFamily="34" charset="0"/>
              </a:rPr>
              <a:t>Muy estable, no se deforma. Fácil de trabajar. Resistente a golpes.</a:t>
            </a:r>
          </a:p>
          <a:p>
            <a:pPr marL="285750" indent="-285750">
              <a:buFont typeface="Arial" panose="020B0604020202020204" pitchFamily="34" charset="0"/>
              <a:buChar char="•"/>
            </a:pPr>
            <a:r>
              <a:rPr lang="es-MX" dirty="0">
                <a:latin typeface="Arial Nova Cond Light" panose="020B0604020202020204" pitchFamily="34" charset="0"/>
              </a:rPr>
              <a:t>Secado rápido, con poco riesgo de deformaciones.</a:t>
            </a:r>
          </a:p>
          <a:p>
            <a:pPr marL="285750" indent="-285750">
              <a:buFont typeface="Arial" panose="020B0604020202020204" pitchFamily="34" charset="0"/>
              <a:buChar char="•"/>
            </a:pPr>
            <a:r>
              <a:rPr lang="es-MX" dirty="0">
                <a:latin typeface="Arial Nova Cond Light" panose="020B0604020202020204" pitchFamily="34" charset="0"/>
              </a:rPr>
              <a:t>Carpintería de interior y exterior, mobiliario, chapas, instrumentos musicales, tallado y torneado, construcción naval.</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26</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CAOBA</a:t>
            </a:r>
          </a:p>
        </p:txBody>
      </p:sp>
      <p:pic>
        <p:nvPicPr>
          <p:cNvPr id="9218" name="Picture 2" descr="La caoba (Zopilote: Swietenia macrophylla) - Revista Criterio">
            <a:extLst>
              <a:ext uri="{FF2B5EF4-FFF2-40B4-BE49-F238E27FC236}">
                <a16:creationId xmlns:a16="http://schemas.microsoft.com/office/drawing/2014/main" xmlns="" id="{22AB6ADE-9C2A-3E0B-1DAF-15B68163F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95" t="16190" r="5863" b="12698"/>
          <a:stretch/>
        </p:blipFill>
        <p:spPr bwMode="auto">
          <a:xfrm>
            <a:off x="9013370" y="72570"/>
            <a:ext cx="1886858" cy="15240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aoba - Wikipedia, la enciclopedia libre">
            <a:extLst>
              <a:ext uri="{FF2B5EF4-FFF2-40B4-BE49-F238E27FC236}">
                <a16:creationId xmlns:a16="http://schemas.microsoft.com/office/drawing/2014/main" xmlns="" id="{A3B62888-A427-11B1-53AC-BC9A3224E8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230"/>
          <a:stretch/>
        </p:blipFill>
        <p:spPr bwMode="auto">
          <a:xfrm>
            <a:off x="8190366" y="2906058"/>
            <a:ext cx="3929063" cy="124092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Fotos de Caoba, Imágenes de Caoba ⬇ Descargar | Depositphotos">
            <a:extLst>
              <a:ext uri="{FF2B5EF4-FFF2-40B4-BE49-F238E27FC236}">
                <a16:creationId xmlns:a16="http://schemas.microsoft.com/office/drawing/2014/main" xmlns="" id="{2A2BF0CE-27FF-ADD1-A891-4B1CF4D934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108" b="19431"/>
          <a:stretch/>
        </p:blipFill>
        <p:spPr bwMode="auto">
          <a:xfrm>
            <a:off x="8190366" y="4165607"/>
            <a:ext cx="3929063" cy="124092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Fondo de textura de madera de caoba | Foto Premium">
            <a:extLst>
              <a:ext uri="{FF2B5EF4-FFF2-40B4-BE49-F238E27FC236}">
                <a16:creationId xmlns:a16="http://schemas.microsoft.com/office/drawing/2014/main" xmlns="" id="{89C1575D-5332-48FE-D24D-198AD34B16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767" r="35921" b="7846"/>
          <a:stretch/>
        </p:blipFill>
        <p:spPr bwMode="auto">
          <a:xfrm rot="5400000">
            <a:off x="9534435" y="4077115"/>
            <a:ext cx="1240924" cy="392906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wietenia - Wikipedia, la enciclopedia libre">
            <a:extLst>
              <a:ext uri="{FF2B5EF4-FFF2-40B4-BE49-F238E27FC236}">
                <a16:creationId xmlns:a16="http://schemas.microsoft.com/office/drawing/2014/main" xmlns="" id="{D7CDCC9C-1872-A44D-3586-612E569B5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3770" y="72570"/>
            <a:ext cx="1175659" cy="152400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Madera de Caoba Roja">
            <a:extLst>
              <a:ext uri="{FF2B5EF4-FFF2-40B4-BE49-F238E27FC236}">
                <a16:creationId xmlns:a16="http://schemas.microsoft.com/office/drawing/2014/main" xmlns="" id="{58DE1EB4-7BE3-BCB2-E95D-7661344F3E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2797"/>
          <a:stretch/>
        </p:blipFill>
        <p:spPr bwMode="auto">
          <a:xfrm>
            <a:off x="8190366" y="1649808"/>
            <a:ext cx="3929063" cy="12409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xmlns="" id="{F808E318-3F28-2F98-6A2C-830C0D5C9EAA}"/>
              </a:ext>
            </a:extLst>
          </p:cNvPr>
          <p:cNvSpPr/>
          <p:nvPr/>
        </p:nvSpPr>
        <p:spPr>
          <a:xfrm>
            <a:off x="754842" y="1525956"/>
            <a:ext cx="3378938"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Swietenia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672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Ligera y blanda.</a:t>
            </a:r>
          </a:p>
          <a:p>
            <a:pPr marL="285750" indent="-285750">
              <a:buFont typeface="Arial" panose="020B0604020202020204" pitchFamily="34" charset="0"/>
              <a:buChar char="•"/>
            </a:pPr>
            <a:r>
              <a:rPr lang="es-MX" dirty="0">
                <a:latin typeface="Arial Nova Cond Light" panose="020B0604020202020204" pitchFamily="34" charset="0"/>
              </a:rPr>
              <a:t>Fibra recta, en ocasiones entrelazada. Grano medio.</a:t>
            </a:r>
          </a:p>
          <a:p>
            <a:pPr marL="285750" indent="-285750">
              <a:buFont typeface="Arial" panose="020B0604020202020204" pitchFamily="34" charset="0"/>
              <a:buChar char="•"/>
            </a:pPr>
            <a:r>
              <a:rPr lang="es-MX" dirty="0">
                <a:latin typeface="Arial Nova Cond Light" panose="020B0604020202020204" pitchFamily="34" charset="0"/>
              </a:rPr>
              <a:t>Con aroma característico debido a su resina.</a:t>
            </a:r>
          </a:p>
          <a:p>
            <a:pPr marL="285750" indent="-285750">
              <a:buFont typeface="Arial" panose="020B0604020202020204" pitchFamily="34" charset="0"/>
              <a:buChar char="•"/>
            </a:pPr>
            <a:r>
              <a:rPr lang="es-MX" dirty="0">
                <a:latin typeface="Arial Nova Cond Light" panose="020B0604020202020204" pitchFamily="34" charset="0"/>
              </a:rPr>
              <a:t>Resistente a humedad, hongos e insectos.</a:t>
            </a:r>
          </a:p>
          <a:p>
            <a:pPr marL="285750" indent="-285750">
              <a:buFont typeface="Arial" panose="020B0604020202020204" pitchFamily="34" charset="0"/>
              <a:buChar char="•"/>
            </a:pPr>
            <a:r>
              <a:rPr lang="es-MX" dirty="0">
                <a:latin typeface="Arial Nova Cond Light" panose="020B0604020202020204" pitchFamily="34" charset="0"/>
              </a:rPr>
              <a:t>Durable, estable y fácil de </a:t>
            </a:r>
            <a:r>
              <a:rPr lang="es-MX" dirty="0" smtClean="0">
                <a:latin typeface="Arial Nova Cond Light" panose="020B0604020202020204" pitchFamily="34" charset="0"/>
              </a:rPr>
              <a:t>trabajar.</a:t>
            </a:r>
          </a:p>
          <a:p>
            <a:pPr marL="285750" indent="-285750">
              <a:buFont typeface="Arial" panose="020B0604020202020204" pitchFamily="34" charset="0"/>
              <a:buChar char="•"/>
            </a:pPr>
            <a:r>
              <a:rPr lang="es-MX" dirty="0" smtClean="0">
                <a:latin typeface="Arial Nova Cond Light" panose="020B0604020202020204" pitchFamily="34" charset="0"/>
              </a:rPr>
              <a:t>Duramen </a:t>
            </a:r>
            <a:r>
              <a:rPr lang="es-MX" dirty="0">
                <a:latin typeface="Arial Nova Cond Light" panose="020B0604020202020204" pitchFamily="34" charset="0"/>
              </a:rPr>
              <a:t>amarillo a marrón rojizo. Albura rosado claro a amarillo.</a:t>
            </a:r>
          </a:p>
          <a:p>
            <a:pPr marL="285750" indent="-285750">
              <a:buFont typeface="Arial" panose="020B0604020202020204" pitchFamily="34" charset="0"/>
              <a:buChar char="•"/>
            </a:pPr>
            <a:r>
              <a:rPr lang="es-MX" dirty="0">
                <a:latin typeface="Arial Nova Cond Light" panose="020B0604020202020204" pitchFamily="34" charset="0"/>
              </a:rPr>
              <a:t>En riesgo por sobreexplotación, por lo que es difícil de conseguir.</a:t>
            </a:r>
          </a:p>
          <a:p>
            <a:pPr marL="285750" indent="-285750">
              <a:buFont typeface="Arial" panose="020B0604020202020204" pitchFamily="34" charset="0"/>
              <a:buChar char="•"/>
            </a:pPr>
            <a:r>
              <a:rPr lang="es-MX" dirty="0" smtClean="0">
                <a:latin typeface="Arial Nova Cond Light" panose="020B0604020202020204" pitchFamily="34" charset="0"/>
              </a:rPr>
              <a:t>Secado </a:t>
            </a:r>
            <a:r>
              <a:rPr lang="es-MX" dirty="0">
                <a:latin typeface="Arial Nova Cond Light" panose="020B0604020202020204" pitchFamily="34" charset="0"/>
              </a:rPr>
              <a:t>lento, poco riesgo de deformaciones. Alto riesgo de exudación de resina. Cepillado fácil, pero hay repelo cuando la fibra está entrelazada.</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y exterior, mobiliario, chapas, construcción residencial, instrumentos musicales, artesanía, embarcaciones, ataúdes, otros usos (ambientador, infusiones, incienso, etc.), utensilios-accesorios.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27</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CEDRO</a:t>
            </a:r>
          </a:p>
        </p:txBody>
      </p:sp>
      <p:pic>
        <p:nvPicPr>
          <p:cNvPr id="10242" name="Picture 2" descr="El Cedro, un árbol muy longevo | Plantas">
            <a:extLst>
              <a:ext uri="{FF2B5EF4-FFF2-40B4-BE49-F238E27FC236}">
                <a16:creationId xmlns:a16="http://schemas.microsoft.com/office/drawing/2014/main" xmlns="" id="{1AB1A814-2679-8CA2-B429-716207357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711" y="725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dera de Cedro Real Odorata">
            <a:extLst>
              <a:ext uri="{FF2B5EF4-FFF2-40B4-BE49-F238E27FC236}">
                <a16:creationId xmlns:a16="http://schemas.microsoft.com/office/drawing/2014/main" xmlns="" id="{C961C3A7-322F-D53D-10AF-9F4309AD65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19" t="19306" b="41856"/>
          <a:stretch/>
        </p:blipFill>
        <p:spPr bwMode="auto">
          <a:xfrm>
            <a:off x="6040193" y="2013375"/>
            <a:ext cx="3020767" cy="102320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adera: EL CEDRO - Materioteca - Beatriz">
            <a:extLst>
              <a:ext uri="{FF2B5EF4-FFF2-40B4-BE49-F238E27FC236}">
                <a16:creationId xmlns:a16="http://schemas.microsoft.com/office/drawing/2014/main" xmlns="" id="{81CCDC22-4CE3-CC9F-7863-0B9F6FF11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26" t="23613" b="30421"/>
          <a:stretch/>
        </p:blipFill>
        <p:spPr bwMode="auto">
          <a:xfrm>
            <a:off x="9098129" y="4107312"/>
            <a:ext cx="3020767" cy="103764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edro Rojo">
            <a:extLst>
              <a:ext uri="{FF2B5EF4-FFF2-40B4-BE49-F238E27FC236}">
                <a16:creationId xmlns:a16="http://schemas.microsoft.com/office/drawing/2014/main" xmlns="" id="{A3938EAE-DA22-5645-E596-2DD88AB165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211" r="9511"/>
          <a:stretch/>
        </p:blipFill>
        <p:spPr bwMode="auto">
          <a:xfrm rot="5400000">
            <a:off x="10088709" y="4159524"/>
            <a:ext cx="1037648" cy="301903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xmlns="" id="{96A3926F-02A1-3265-6EBA-D68A092CD1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407" r="44314"/>
          <a:stretch/>
        </p:blipFill>
        <p:spPr bwMode="auto">
          <a:xfrm rot="5400000">
            <a:off x="10088709" y="2063560"/>
            <a:ext cx="1037650" cy="301903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Cedro Español Rojo">
            <a:extLst>
              <a:ext uri="{FF2B5EF4-FFF2-40B4-BE49-F238E27FC236}">
                <a16:creationId xmlns:a16="http://schemas.microsoft.com/office/drawing/2014/main" xmlns="" id="{2041BDE1-8554-B153-03DE-76FD132DF3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61" r="52561"/>
          <a:stretch/>
        </p:blipFill>
        <p:spPr bwMode="auto">
          <a:xfrm rot="5400000">
            <a:off x="10088710" y="1014668"/>
            <a:ext cx="1037647" cy="3019032"/>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Cedro Blanco - Oyosa">
            <a:extLst>
              <a:ext uri="{FF2B5EF4-FFF2-40B4-BE49-F238E27FC236}">
                <a16:creationId xmlns:a16="http://schemas.microsoft.com/office/drawing/2014/main" xmlns="" id="{81CA29CE-961C-5166-65BF-A73B394EDB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101" t="20170" r="44366" b="532"/>
          <a:stretch/>
        </p:blipFill>
        <p:spPr bwMode="auto">
          <a:xfrm rot="5400000">
            <a:off x="7036069" y="2056313"/>
            <a:ext cx="1023203" cy="3026577"/>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El cedro | Características, variedades, madera | Planta, árbol">
            <a:extLst>
              <a:ext uri="{FF2B5EF4-FFF2-40B4-BE49-F238E27FC236}">
                <a16:creationId xmlns:a16="http://schemas.microsoft.com/office/drawing/2014/main" xmlns="" id="{406F1B2E-7BB0-251E-D58D-63A38AEB48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455" y="72570"/>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xmlns="" id="{8C82167E-EAD6-9A66-061D-EAAEC2D72E31}"/>
              </a:ext>
            </a:extLst>
          </p:cNvPr>
          <p:cNvSpPr/>
          <p:nvPr/>
        </p:nvSpPr>
        <p:spPr>
          <a:xfrm>
            <a:off x="754842" y="1525956"/>
            <a:ext cx="2840842"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Cedrus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24892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599" y="2540002"/>
            <a:ext cx="7963103"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Muy densa y dura.</a:t>
            </a:r>
          </a:p>
          <a:p>
            <a:pPr marL="285750" indent="-285750">
              <a:buFont typeface="Arial" panose="020B0604020202020204" pitchFamily="34" charset="0"/>
              <a:buChar char="•"/>
            </a:pPr>
            <a:r>
              <a:rPr lang="es-MX" dirty="0">
                <a:latin typeface="Arial Nova Cond Light" panose="020B0604020202020204" pitchFamily="34" charset="0"/>
              </a:rPr>
              <a:t>Duramen negro, en ocasiones con líneas marrón o grises. Albura de tonos claros.</a:t>
            </a:r>
          </a:p>
          <a:p>
            <a:pPr marL="285750" indent="-285750">
              <a:buFont typeface="Arial" panose="020B0604020202020204" pitchFamily="34" charset="0"/>
              <a:buChar char="•"/>
            </a:pPr>
            <a:r>
              <a:rPr lang="es-MX" dirty="0">
                <a:latin typeface="Arial Nova Cond Light" panose="020B0604020202020204" pitchFamily="34" charset="0"/>
              </a:rPr>
              <a:t>Fibra recta, ocasionalmente entrelazada. Grano fino.</a:t>
            </a:r>
          </a:p>
          <a:p>
            <a:pPr marL="285750" indent="-285750">
              <a:buFont typeface="Arial" panose="020B0604020202020204" pitchFamily="34" charset="0"/>
              <a:buChar char="•"/>
            </a:pPr>
            <a:r>
              <a:rPr lang="es-MX" dirty="0">
                <a:latin typeface="Arial Nova Cond Light" panose="020B0604020202020204" pitchFamily="34" charset="0"/>
              </a:rPr>
              <a:t>De lento crecimiento y en riesgo por sobreexplotación. De calidad. Precio elevado.</a:t>
            </a:r>
          </a:p>
          <a:p>
            <a:pPr marL="285750" indent="-285750">
              <a:buFont typeface="Arial" panose="020B0604020202020204" pitchFamily="34" charset="0"/>
              <a:buChar char="•"/>
            </a:pPr>
            <a:r>
              <a:rPr lang="es-MX" dirty="0">
                <a:latin typeface="Arial Nova Cond Light" panose="020B0604020202020204" pitchFamily="34" charset="0"/>
              </a:rPr>
              <a:t>Puede presentar varios defectos, como huecos o pudriciones en el duramen</a:t>
            </a:r>
            <a:r>
              <a:rPr lang="es-MX" dirty="0" smtClean="0">
                <a:latin typeface="Arial Nova Cond Light" panose="020B0604020202020204" pitchFamily="34" charset="0"/>
              </a:rPr>
              <a:t>. Resistente </a:t>
            </a:r>
            <a:r>
              <a:rPr lang="es-MX" dirty="0">
                <a:latin typeface="Arial Nova Cond Light" panose="020B0604020202020204" pitchFamily="34" charset="0"/>
              </a:rPr>
              <a:t>a la humedad, hongos e insectos.</a:t>
            </a:r>
          </a:p>
          <a:p>
            <a:pPr marL="285750" indent="-285750">
              <a:buFont typeface="Arial" panose="020B0604020202020204" pitchFamily="34" charset="0"/>
              <a:buChar char="•"/>
            </a:pPr>
            <a:r>
              <a:rPr lang="es-MX" dirty="0">
                <a:latin typeface="Arial Nova Cond Light" panose="020B0604020202020204" pitchFamily="34" charset="0"/>
              </a:rPr>
              <a:t>Difícil de trabajar debido a su dureza y densidad. Secado lento, con riesgo de deformaciones.</a:t>
            </a:r>
          </a:p>
          <a:p>
            <a:pPr marL="285750" indent="-285750">
              <a:buFont typeface="Arial" panose="020B0604020202020204" pitchFamily="34" charset="0"/>
              <a:buChar char="•"/>
            </a:pPr>
            <a:r>
              <a:rPr lang="es-MX" dirty="0">
                <a:latin typeface="Arial Nova Cond Light" panose="020B0604020202020204" pitchFamily="34" charset="0"/>
              </a:rPr>
              <a:t>Aserrado y cepillado desgastan fácilmente las herramientas de corte. Dan buenos acabados. Apto para curvar madera. Puede causar irritaciones en la piel.</a:t>
            </a:r>
          </a:p>
          <a:p>
            <a:pPr marL="285750" indent="-285750">
              <a:buFont typeface="Arial" panose="020B0604020202020204" pitchFamily="34" charset="0"/>
              <a:buChar char="•"/>
            </a:pPr>
            <a:r>
              <a:rPr lang="es-MX" dirty="0">
                <a:latin typeface="Arial Nova Cond Light" panose="020B0604020202020204" pitchFamily="34" charset="0"/>
              </a:rPr>
              <a:t>Usos en mobiliario de calidad en ebanistería, instrumentos musicales, chapas, mangos, utensilios, tallado, torneado y escultura.</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28</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ÉBANO</a:t>
            </a:r>
          </a:p>
        </p:txBody>
      </p:sp>
      <p:pic>
        <p:nvPicPr>
          <p:cNvPr id="6" name="Imagen 5" descr="madera de ebano">
            <a:extLst>
              <a:ext uri="{FF2B5EF4-FFF2-40B4-BE49-F238E27FC236}">
                <a16:creationId xmlns:a16="http://schemas.microsoft.com/office/drawing/2014/main" xmlns="" id="{FFFBE150-7998-96C7-01D7-FD2EE32F1913}"/>
              </a:ext>
            </a:extLst>
          </p:cNvPr>
          <p:cNvPicPr>
            <a:picLocks noChangeAspect="1"/>
          </p:cNvPicPr>
          <p:nvPr/>
        </p:nvPicPr>
        <p:blipFill rotWithShape="1">
          <a:blip r:embed="rId2">
            <a:extLst>
              <a:ext uri="{28A0092B-C50C-407E-A947-70E740481C1C}">
                <a14:useLocalDpi xmlns:a14="http://schemas.microsoft.com/office/drawing/2010/main" val="0"/>
              </a:ext>
            </a:extLst>
          </a:blip>
          <a:srcRect l="30848" r="37322"/>
          <a:stretch/>
        </p:blipFill>
        <p:spPr bwMode="auto">
          <a:xfrm rot="5400000">
            <a:off x="9388513" y="2082318"/>
            <a:ext cx="1528011" cy="3929062"/>
          </a:xfrm>
          <a:prstGeom prst="rect">
            <a:avLst/>
          </a:prstGeom>
          <a:noFill/>
          <a:ln>
            <a:noFill/>
          </a:ln>
        </p:spPr>
      </p:pic>
      <p:pic>
        <p:nvPicPr>
          <p:cNvPr id="11266" name="Picture 2" descr="Madera de ébano | DEMADERA.WORK">
            <a:extLst>
              <a:ext uri="{FF2B5EF4-FFF2-40B4-BE49-F238E27FC236}">
                <a16:creationId xmlns:a16="http://schemas.microsoft.com/office/drawing/2014/main" xmlns="" id="{B35EBCC5-7F33-BF05-36B3-2028DC875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53" r="17301"/>
          <a:stretch/>
        </p:blipFill>
        <p:spPr bwMode="auto">
          <a:xfrm>
            <a:off x="8064703" y="74950"/>
            <a:ext cx="197870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Ébano | Características, usos, semillas, curiosidades | Árbol, madera">
            <a:extLst>
              <a:ext uri="{FF2B5EF4-FFF2-40B4-BE49-F238E27FC236}">
                <a16:creationId xmlns:a16="http://schemas.microsoft.com/office/drawing/2014/main" xmlns="" id="{32E6B626-6E61-5F10-6A01-E36A4E0546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817"/>
          <a:stretch/>
        </p:blipFill>
        <p:spPr bwMode="auto">
          <a:xfrm>
            <a:off x="10138347" y="74950"/>
            <a:ext cx="197870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adera de Ébano de África (102x102x50 mm) Madinter">
            <a:extLst>
              <a:ext uri="{FF2B5EF4-FFF2-40B4-BE49-F238E27FC236}">
                <a16:creationId xmlns:a16="http://schemas.microsoft.com/office/drawing/2014/main" xmlns="" id="{07F27DAD-ED93-D8DA-1F19-6D02A0AD74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5868" b="6601"/>
          <a:stretch/>
        </p:blipFill>
        <p:spPr bwMode="auto">
          <a:xfrm>
            <a:off x="8187987" y="4825845"/>
            <a:ext cx="3902413" cy="152801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ébano - Banco de fotos e imágenes de stock - iStock">
            <a:extLst>
              <a:ext uri="{FF2B5EF4-FFF2-40B4-BE49-F238E27FC236}">
                <a16:creationId xmlns:a16="http://schemas.microsoft.com/office/drawing/2014/main" xmlns="" id="{8FB01BA7-AFB3-98EC-1733-547640CC71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915" b="28644"/>
          <a:stretch/>
        </p:blipFill>
        <p:spPr bwMode="auto">
          <a:xfrm>
            <a:off x="8189257" y="1739848"/>
            <a:ext cx="3929063" cy="152800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Conoce todo sobre el ÉBANO y la calidad de su madera">
            <a:extLst>
              <a:ext uri="{FF2B5EF4-FFF2-40B4-BE49-F238E27FC236}">
                <a16:creationId xmlns:a16="http://schemas.microsoft.com/office/drawing/2014/main" xmlns="" id="{81C296ED-81BA-D6E6-D79A-DDE3634AB4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3848" y="74950"/>
            <a:ext cx="2136350" cy="1600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xmlns="" id="{025CE7EC-3AD1-CE71-87E8-D0CA20D9471D}"/>
              </a:ext>
            </a:extLst>
          </p:cNvPr>
          <p:cNvSpPr/>
          <p:nvPr/>
        </p:nvSpPr>
        <p:spPr>
          <a:xfrm>
            <a:off x="754842" y="1525956"/>
            <a:ext cx="3522952"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Diospyros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50902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También llamada ocume, </a:t>
            </a:r>
            <a:r>
              <a:rPr lang="es-MX" dirty="0" err="1">
                <a:latin typeface="Arial Nova Cond Light" panose="020B0604020202020204" pitchFamily="34" charset="0"/>
              </a:rPr>
              <a:t>okumé</a:t>
            </a:r>
            <a:r>
              <a:rPr lang="es-MX" dirty="0">
                <a:latin typeface="Arial Nova Cond Light" panose="020B0604020202020204" pitchFamily="34" charset="0"/>
              </a:rPr>
              <a:t> u </a:t>
            </a:r>
            <a:r>
              <a:rPr lang="es-MX" dirty="0" err="1">
                <a:latin typeface="Arial Nova Cond Light" panose="020B0604020202020204" pitchFamily="34" charset="0"/>
              </a:rPr>
              <a:t>okumen</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Ligera y blanda.</a:t>
            </a:r>
          </a:p>
          <a:p>
            <a:pPr marL="285750" indent="-285750">
              <a:buFont typeface="Arial" panose="020B0604020202020204" pitchFamily="34" charset="0"/>
              <a:buChar char="•"/>
            </a:pPr>
            <a:r>
              <a:rPr lang="es-MX" dirty="0">
                <a:latin typeface="Arial Nova Cond Light" panose="020B0604020202020204" pitchFamily="34" charset="0"/>
              </a:rPr>
              <a:t>Duramen entre marrón y rosa pálido hasta gris claro. Albura de color más claro y pálido.</a:t>
            </a:r>
          </a:p>
          <a:p>
            <a:pPr marL="285750" indent="-285750">
              <a:buFont typeface="Arial" panose="020B0604020202020204" pitchFamily="34" charset="0"/>
              <a:buChar char="•"/>
            </a:pPr>
            <a:r>
              <a:rPr lang="es-MX" dirty="0">
                <a:latin typeface="Arial Nova Cond Light" panose="020B0604020202020204" pitchFamily="34" charset="0"/>
              </a:rPr>
              <a:t>Fibra recta o entrelazada. Grano fino.</a:t>
            </a:r>
          </a:p>
          <a:p>
            <a:pPr marL="285750" indent="-285750">
              <a:buFont typeface="Arial" panose="020B0604020202020204" pitchFamily="34" charset="0"/>
              <a:buChar char="•"/>
            </a:pPr>
            <a:r>
              <a:rPr lang="es-MX" dirty="0">
                <a:latin typeface="Arial Nova Cond Light" panose="020B0604020202020204" pitchFamily="34" charset="0"/>
              </a:rPr>
              <a:t>Durabilidad moderada y estable. Susceptible a insectos.</a:t>
            </a:r>
          </a:p>
          <a:p>
            <a:pPr marL="285750" indent="-285750">
              <a:buFont typeface="Arial" panose="020B0604020202020204" pitchFamily="34" charset="0"/>
              <a:buChar char="•"/>
            </a:pPr>
            <a:r>
              <a:rPr lang="es-MX" dirty="0">
                <a:latin typeface="Arial Nova Cond Light" panose="020B0604020202020204" pitchFamily="34" charset="0"/>
              </a:rPr>
              <a:t>Repelo durante el aserrado. Secado rápido, con poco riesgo de deformación.</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chapas y tableros, mobiliario, embalajes, embarcaciones y como planta medicinal.</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29</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OKUME</a:t>
            </a:r>
          </a:p>
        </p:txBody>
      </p:sp>
      <p:pic>
        <p:nvPicPr>
          <p:cNvPr id="6" name="Imagen 5" descr="madera de okume">
            <a:extLst>
              <a:ext uri="{FF2B5EF4-FFF2-40B4-BE49-F238E27FC236}">
                <a16:creationId xmlns:a16="http://schemas.microsoft.com/office/drawing/2014/main" xmlns="" id="{48F303FF-727B-A65D-0633-5580F86B5203}"/>
              </a:ext>
            </a:extLst>
          </p:cNvPr>
          <p:cNvPicPr>
            <a:picLocks noChangeAspect="1"/>
          </p:cNvPicPr>
          <p:nvPr/>
        </p:nvPicPr>
        <p:blipFill rotWithShape="1">
          <a:blip r:embed="rId2">
            <a:extLst>
              <a:ext uri="{28A0092B-C50C-407E-A947-70E740481C1C}">
                <a14:useLocalDpi xmlns:a14="http://schemas.microsoft.com/office/drawing/2010/main" val="0"/>
              </a:ext>
            </a:extLst>
          </a:blip>
          <a:srcRect l="14872" t="25963" b="29195"/>
          <a:stretch/>
        </p:blipFill>
        <p:spPr bwMode="auto">
          <a:xfrm>
            <a:off x="8061780" y="2002973"/>
            <a:ext cx="4057650" cy="1435101"/>
          </a:xfrm>
          <a:prstGeom prst="rect">
            <a:avLst/>
          </a:prstGeom>
          <a:noFill/>
          <a:ln>
            <a:noFill/>
          </a:ln>
        </p:spPr>
      </p:pic>
      <p:pic>
        <p:nvPicPr>
          <p:cNvPr id="1026" name="Picture 2" descr="Madera De Okume - Precios Al Por Mayor - Majofesa Maderas">
            <a:extLst>
              <a:ext uri="{FF2B5EF4-FFF2-40B4-BE49-F238E27FC236}">
                <a16:creationId xmlns:a16="http://schemas.microsoft.com/office/drawing/2014/main" xmlns="" id="{3ED7D8EC-A12B-B91D-0151-95C6BFEEBE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0" t="33333" b="6157"/>
          <a:stretch/>
        </p:blipFill>
        <p:spPr bwMode="auto">
          <a:xfrm>
            <a:off x="8061780" y="3458028"/>
            <a:ext cx="405765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dera de Okume - Ix-Madera.es">
            <a:extLst>
              <a:ext uri="{FF2B5EF4-FFF2-40B4-BE49-F238E27FC236}">
                <a16:creationId xmlns:a16="http://schemas.microsoft.com/office/drawing/2014/main" xmlns="" id="{AF8FD724-E83C-2F38-65D2-C30A9A75F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77828" y="185058"/>
            <a:ext cx="1841953" cy="16169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dera De Okume - Precios Al Por Mayor - Majofesa Maderas">
            <a:extLst>
              <a:ext uri="{FF2B5EF4-FFF2-40B4-BE49-F238E27FC236}">
                <a16:creationId xmlns:a16="http://schemas.microsoft.com/office/drawing/2014/main" xmlns="" id="{0537CAE9-E9C6-7230-FFC5-7B836B4BD4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52"/>
          <a:stretch/>
        </p:blipFill>
        <p:spPr bwMode="auto">
          <a:xfrm>
            <a:off x="8061780" y="4909006"/>
            <a:ext cx="405765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bon's green gold: a bibliographical review of thirty years of research on  okoumé (Aucoumea klaineana Pierre) | Université de Liège">
            <a:extLst>
              <a:ext uri="{FF2B5EF4-FFF2-40B4-BE49-F238E27FC236}">
                <a16:creationId xmlns:a16="http://schemas.microsoft.com/office/drawing/2014/main" xmlns="" id="{8A2101B8-89B2-EC83-D335-3E8CF0E3B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2490" y="72572"/>
            <a:ext cx="2636940" cy="18419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xmlns="" id="{CEA55487-CFFD-79A9-9322-5505E68D05E8}"/>
              </a:ext>
            </a:extLst>
          </p:cNvPr>
          <p:cNvSpPr/>
          <p:nvPr/>
        </p:nvSpPr>
        <p:spPr>
          <a:xfrm>
            <a:off x="754842" y="1525956"/>
            <a:ext cx="5166864"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Aucoumea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klaineana</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532781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xmlns="" id="{812B1988-DF3B-414E-BEB4-BDE3F33E67A9}"/>
              </a:ext>
            </a:extLst>
          </p:cNvPr>
          <p:cNvSpPr>
            <a:spLocks noGrp="1"/>
          </p:cNvSpPr>
          <p:nvPr>
            <p:ph type="title"/>
          </p:nvPr>
        </p:nvSpPr>
        <p:spPr>
          <a:xfrm>
            <a:off x="838201" y="895851"/>
            <a:ext cx="4071620"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s-ES" b="1" u="sng" dirty="0">
                <a:solidFill>
                  <a:srgbClr val="0070C0"/>
                </a:solidFill>
                <a:effectLst>
                  <a:outerShdw blurRad="38100" dist="38100" dir="2700000" algn="tl">
                    <a:srgbClr val="000000">
                      <a:alpha val="43137"/>
                    </a:srgbClr>
                  </a:outerShdw>
                </a:effectLst>
              </a:rPr>
              <a:t>Maderas frondosas</a:t>
            </a:r>
          </a:p>
        </p:txBody>
      </p:sp>
      <p:sp>
        <p:nvSpPr>
          <p:cNvPr id="17" name="Marcador de contenido 16">
            <a:extLst>
              <a:ext uri="{FF2B5EF4-FFF2-40B4-BE49-F238E27FC236}">
                <a16:creationId xmlns:a16="http://schemas.microsoft.com/office/drawing/2014/main" xmlns="" id="{827F41A1-E0EA-41B4-89AC-89D0C6C9DF1A}"/>
              </a:ext>
            </a:extLst>
          </p:cNvPr>
          <p:cNvSpPr>
            <a:spLocks noGrp="1"/>
          </p:cNvSpPr>
          <p:nvPr>
            <p:ph sz="quarter" idx="15"/>
          </p:nvPr>
        </p:nvSpPr>
        <p:spPr>
          <a:xfrm>
            <a:off x="4038600" y="518256"/>
            <a:ext cx="7515222" cy="1846103"/>
          </a:xfrm>
        </p:spPr>
        <p:txBody>
          <a:bodyPr rtlCol="0" anchor="ctr"/>
          <a:lstStyle/>
          <a:p>
            <a:pPr algn="just" rtl="0"/>
            <a:r>
              <a:rPr lang="es-MX" dirty="0">
                <a:solidFill>
                  <a:srgbClr val="202124"/>
                </a:solidFill>
                <a:latin typeface="Arial Black" panose="020B0A04020102020204" pitchFamily="34" charset="0"/>
              </a:rPr>
              <a:t>Las maderas frondosas o latifolias son también conocidas como maderas duras, debido a su consistencia y textura. Su estructura es leñosa y presentan una amplia variedad de colores, que van desde las tonalidades más pálidas al marrón más oscuro. Por lo general, son maderas poco porosas y difícilmente impregnables.</a:t>
            </a:r>
            <a:endParaRPr lang="es-ES" dirty="0">
              <a:solidFill>
                <a:srgbClr val="202124"/>
              </a:solidFill>
              <a:latin typeface="Arial Black" panose="020B0A04020102020204" pitchFamily="34" charset="0"/>
            </a:endParaRPr>
          </a:p>
        </p:txBody>
      </p:sp>
      <p:sp>
        <p:nvSpPr>
          <p:cNvPr id="5" name="Marcador de número de diapositiva 4">
            <a:extLst>
              <a:ext uri="{FF2B5EF4-FFF2-40B4-BE49-F238E27FC236}">
                <a16:creationId xmlns:a16="http://schemas.microsoft.com/office/drawing/2014/main" xmlns="" id="{7D6268C4-FA36-44D9-B49A-C2B51810F39C}"/>
              </a:ext>
            </a:extLst>
          </p:cNvPr>
          <p:cNvSpPr>
            <a:spLocks noGrp="1"/>
          </p:cNvSpPr>
          <p:nvPr>
            <p:ph type="sldNum" sz="quarter" idx="12"/>
          </p:nvPr>
        </p:nvSpPr>
        <p:spPr>
          <a:xfrm>
            <a:off x="8610600" y="6356350"/>
            <a:ext cx="2743200" cy="365125"/>
          </a:xfrm>
        </p:spPr>
        <p:txBody>
          <a:bodyPr rtlCol="0"/>
          <a:lstStyle/>
          <a:p>
            <a:pPr rtl="0"/>
            <a:fld id="{18D65601-5AE2-46FC-B138-694DDD2B510D}" type="slidenum">
              <a:rPr lang="es-ES" smtClean="0"/>
              <a:pPr rtl="0"/>
              <a:t>3</a:t>
            </a:fld>
            <a:endParaRPr lang="es-ES"/>
          </a:p>
        </p:txBody>
      </p:sp>
      <p:sp>
        <p:nvSpPr>
          <p:cNvPr id="91" name="Rectángulo 90">
            <a:extLst>
              <a:ext uri="{FF2B5EF4-FFF2-40B4-BE49-F238E27FC236}">
                <a16:creationId xmlns:a16="http://schemas.microsoft.com/office/drawing/2014/main" xmlns="" id="{86266357-58CA-479D-8E3B-7CBCA9707667}"/>
              </a:ext>
              <a:ext uri="{C183D7F6-B498-43B3-948B-1728B52AA6E4}">
                <adec:decorative xmlns:adec="http://schemas.microsoft.com/office/drawing/2017/decorative" xmlns=""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Marcador de pie de página 1">
            <a:extLst>
              <a:ext uri="{FF2B5EF4-FFF2-40B4-BE49-F238E27FC236}">
                <a16:creationId xmlns:a16="http://schemas.microsoft.com/office/drawing/2014/main" xmlns="" id="{AFCBF5AC-FF94-A4C2-77EC-7AF94265AE4F}"/>
              </a:ext>
            </a:extLst>
          </p:cNvPr>
          <p:cNvSpPr>
            <a:spLocks noGrp="1"/>
          </p:cNvSpPr>
          <p:nvPr>
            <p:ph type="ftr" sz="quarter" idx="11"/>
          </p:nvPr>
        </p:nvSpPr>
        <p:spPr/>
        <p:txBody>
          <a:bodyPr/>
          <a:lstStyle/>
          <a:p>
            <a:pPr rtl="0"/>
            <a:r>
              <a:rPr lang="es-ES" noProof="0"/>
              <a:t>Maderas y sus características</a:t>
            </a:r>
          </a:p>
        </p:txBody>
      </p:sp>
      <p:pic>
        <p:nvPicPr>
          <p:cNvPr id="11" name="Marcador de posición de imagen 10">
            <a:extLst>
              <a:ext uri="{FF2B5EF4-FFF2-40B4-BE49-F238E27FC236}">
                <a16:creationId xmlns:a16="http://schemas.microsoft.com/office/drawing/2014/main" xmlns="" id="{B1FB3013-0DDB-FB49-BDDF-D2AF77CAB9D7}"/>
              </a:ext>
            </a:extLst>
          </p:cNvPr>
          <p:cNvPicPr>
            <a:picLocks noGrp="1" noChangeAspect="1"/>
          </p:cNvPicPr>
          <p:nvPr>
            <p:ph type="pic" sz="quarter" idx="13"/>
          </p:nvPr>
        </p:nvPicPr>
        <p:blipFill rotWithShape="1">
          <a:blip r:embed="rId3"/>
          <a:srcRect l="9524" t="15823" r="10468" b="17297"/>
          <a:stretch/>
        </p:blipFill>
        <p:spPr bwMode="auto">
          <a:xfrm>
            <a:off x="1161143" y="2230281"/>
            <a:ext cx="9754502" cy="45841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3393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9570542"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Muy densa, aceitosa y aromática.</a:t>
            </a:r>
          </a:p>
          <a:p>
            <a:pPr marL="285750" indent="-285750">
              <a:buFont typeface="Arial" panose="020B0604020202020204" pitchFamily="34" charset="0"/>
              <a:buChar char="•"/>
            </a:pPr>
            <a:r>
              <a:rPr lang="es-MX" dirty="0">
                <a:latin typeface="Arial Nova Cond Light" panose="020B0604020202020204" pitchFamily="34" charset="0"/>
              </a:rPr>
              <a:t>Especie en riesgo.</a:t>
            </a:r>
          </a:p>
          <a:p>
            <a:pPr marL="285750" indent="-285750">
              <a:buFont typeface="Arial" panose="020B0604020202020204" pitchFamily="34" charset="0"/>
              <a:buChar char="•"/>
            </a:pPr>
            <a:r>
              <a:rPr lang="es-MX" dirty="0">
                <a:latin typeface="Arial Nova Cond Light" panose="020B0604020202020204" pitchFamily="34" charset="0"/>
              </a:rPr>
              <a:t>Muy pesada y muy dura.</a:t>
            </a:r>
          </a:p>
          <a:p>
            <a:pPr marL="285750" indent="-285750">
              <a:buFont typeface="Arial" panose="020B0604020202020204" pitchFamily="34" charset="0"/>
              <a:buChar char="•"/>
            </a:pPr>
            <a:r>
              <a:rPr lang="es-MX" dirty="0">
                <a:latin typeface="Arial Nova Cond Light" panose="020B0604020202020204" pitchFamily="34" charset="0"/>
              </a:rPr>
              <a:t>Duramen marrón, negro o verde oliva; se va oscureciendo con el tiempo y la luz. Albura amarilla pálida.</a:t>
            </a:r>
          </a:p>
          <a:p>
            <a:pPr marL="285750" indent="-285750">
              <a:buFont typeface="Arial" panose="020B0604020202020204" pitchFamily="34" charset="0"/>
              <a:buChar char="•"/>
            </a:pPr>
            <a:r>
              <a:rPr lang="es-MX" dirty="0">
                <a:latin typeface="Arial Nova Cond Light" panose="020B0604020202020204" pitchFamily="34" charset="0"/>
              </a:rPr>
              <a:t>Fibra recta o ligeramente entrelazada. Grano fino.</a:t>
            </a:r>
          </a:p>
          <a:p>
            <a:pPr marL="285750" indent="-285750">
              <a:buFont typeface="Arial" panose="020B0604020202020204" pitchFamily="34" charset="0"/>
              <a:buChar char="•"/>
            </a:pPr>
            <a:r>
              <a:rPr lang="es-MX" dirty="0">
                <a:latin typeface="Arial Nova Cond Light" panose="020B0604020202020204" pitchFamily="34" charset="0"/>
              </a:rPr>
              <a:t>Resistente a la humedad, hongos e insectos.</a:t>
            </a:r>
          </a:p>
          <a:p>
            <a:pPr marL="285750" indent="-285750">
              <a:buFont typeface="Arial" panose="020B0604020202020204" pitchFamily="34" charset="0"/>
              <a:buChar char="•"/>
            </a:pPr>
            <a:r>
              <a:rPr lang="es-MX" dirty="0">
                <a:latin typeface="Arial Nova Cond Light" panose="020B0604020202020204" pitchFamily="34" charset="0"/>
              </a:rPr>
              <a:t>Difícil de trabajar por su densidad. Aserrado difícil y gran desgaste de herramientas de corte. Secado lento con riesgo de fendas y deformaciones. Cepillado, encolado y acabado difíciles debido a su densidad y por la producción de resinas. Torneado sin problemas. Puede producir reacciones alérgicas al contacto con la piel.</a:t>
            </a:r>
          </a:p>
          <a:p>
            <a:pPr marL="285750" indent="-285750">
              <a:buFont typeface="Arial" panose="020B0604020202020204" pitchFamily="34" charset="0"/>
              <a:buChar char="•"/>
            </a:pPr>
            <a:r>
              <a:rPr lang="es-MX" dirty="0">
                <a:latin typeface="Arial Nova Cond Light" panose="020B0604020202020204" pitchFamily="34" charset="0"/>
              </a:rPr>
              <a:t>Usos en construcción de casas y de embarcaciones, herramientas y mangos, mobiliario, torneado y tallado, artesanías y juguetes, postes eléctricos y vallas, leña y carbón.</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30</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PALO SANTO</a:t>
            </a:r>
          </a:p>
        </p:txBody>
      </p:sp>
      <p:pic>
        <p:nvPicPr>
          <p:cNvPr id="6" name="Imagen 5" descr="madera de palosanto">
            <a:extLst>
              <a:ext uri="{FF2B5EF4-FFF2-40B4-BE49-F238E27FC236}">
                <a16:creationId xmlns:a16="http://schemas.microsoft.com/office/drawing/2014/main" xmlns="" id="{04A76F78-ED4E-6C5D-AF08-96B6D69B07FA}"/>
              </a:ext>
            </a:extLst>
          </p:cNvPr>
          <p:cNvPicPr>
            <a:picLocks noChangeAspect="1"/>
          </p:cNvPicPr>
          <p:nvPr/>
        </p:nvPicPr>
        <p:blipFill rotWithShape="1">
          <a:blip r:embed="rId2">
            <a:extLst>
              <a:ext uri="{28A0092B-C50C-407E-A947-70E740481C1C}">
                <a14:useLocalDpi xmlns:a14="http://schemas.microsoft.com/office/drawing/2010/main" val="0"/>
              </a:ext>
            </a:extLst>
          </a:blip>
          <a:srcRect l="46364" r="4827"/>
          <a:stretch/>
        </p:blipFill>
        <p:spPr bwMode="auto">
          <a:xfrm rot="5400000">
            <a:off x="10269207" y="1583340"/>
            <a:ext cx="1562083" cy="2133603"/>
          </a:xfrm>
          <a:prstGeom prst="rect">
            <a:avLst/>
          </a:prstGeom>
          <a:noFill/>
          <a:ln>
            <a:noFill/>
          </a:ln>
        </p:spPr>
      </p:pic>
      <p:pic>
        <p:nvPicPr>
          <p:cNvPr id="2052" name="Picture 4" descr="Madera de palosanto de rio: Su propiedades y Usos">
            <a:extLst>
              <a:ext uri="{FF2B5EF4-FFF2-40B4-BE49-F238E27FC236}">
                <a16:creationId xmlns:a16="http://schemas.microsoft.com/office/drawing/2014/main" xmlns="" id="{EF9B6382-142A-31B0-5FBF-35BEC4482D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11"/>
          <a:stretch/>
        </p:blipFill>
        <p:spPr bwMode="auto">
          <a:xfrm rot="5400000">
            <a:off x="10269198" y="3183077"/>
            <a:ext cx="1562102" cy="2133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rzua: Madera Palo Santo">
            <a:extLst>
              <a:ext uri="{FF2B5EF4-FFF2-40B4-BE49-F238E27FC236}">
                <a16:creationId xmlns:a16="http://schemas.microsoft.com/office/drawing/2014/main" xmlns="" id="{9C405451-D09C-24C6-B2DF-7B1C350DDF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52"/>
          <a:stretch/>
        </p:blipFill>
        <p:spPr bwMode="auto">
          <a:xfrm>
            <a:off x="9977900" y="5063126"/>
            <a:ext cx="2141530" cy="15915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086229B6-1F72-33E4-6811-F70512B49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509" y="72570"/>
            <a:ext cx="3170327" cy="17875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IB/MNHNP 65 /2012">
            <a:extLst>
              <a:ext uri="{FF2B5EF4-FFF2-40B4-BE49-F238E27FC236}">
                <a16:creationId xmlns:a16="http://schemas.microsoft.com/office/drawing/2014/main" xmlns="" id="{81A9DC9A-54C0-98F6-1557-D27CCC42B8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05"/>
          <a:stretch/>
        </p:blipFill>
        <p:spPr bwMode="auto">
          <a:xfrm>
            <a:off x="9576255" y="72570"/>
            <a:ext cx="2543175" cy="1787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xmlns="" id="{CE99A6B0-D825-815A-FA0C-90D89B505CD8}"/>
              </a:ext>
            </a:extLst>
          </p:cNvPr>
          <p:cNvSpPr/>
          <p:nvPr/>
        </p:nvSpPr>
        <p:spPr>
          <a:xfrm>
            <a:off x="754842" y="1525956"/>
            <a:ext cx="3143553"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Bulnesia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18019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También llamada Guanacaste o Huanacaxtle.</a:t>
            </a:r>
          </a:p>
          <a:p>
            <a:pPr marL="285750" indent="-285750">
              <a:buFont typeface="Arial" panose="020B0604020202020204" pitchFamily="34" charset="0"/>
              <a:buChar char="•"/>
            </a:pPr>
            <a:r>
              <a:rPr lang="es-MX" dirty="0">
                <a:latin typeface="Arial Nova Cond Light" panose="020B0604020202020204" pitchFamily="34" charset="0"/>
              </a:rPr>
              <a:t>Ligera y blanda.</a:t>
            </a:r>
          </a:p>
          <a:p>
            <a:pPr marL="285750" indent="-285750">
              <a:buFont typeface="Arial" panose="020B0604020202020204" pitchFamily="34" charset="0"/>
              <a:buChar char="•"/>
            </a:pPr>
            <a:r>
              <a:rPr lang="es-MX" dirty="0">
                <a:latin typeface="Arial Nova Cond Light" panose="020B0604020202020204" pitchFamily="34" charset="0"/>
              </a:rPr>
              <a:t>Duramen marrón claro, en ocasiones con tonos rojizos. Albura amarillo pálido.</a:t>
            </a:r>
          </a:p>
          <a:p>
            <a:pPr marL="285750" indent="-285750">
              <a:buFont typeface="Arial" panose="020B0604020202020204" pitchFamily="34" charset="0"/>
              <a:buChar char="•"/>
            </a:pPr>
            <a:r>
              <a:rPr lang="es-MX" dirty="0">
                <a:latin typeface="Arial Nova Cond Light" panose="020B0604020202020204" pitchFamily="34" charset="0"/>
              </a:rPr>
              <a:t>Fibra recta o ligeramente entrelazada. Grano grueso.</a:t>
            </a:r>
          </a:p>
          <a:p>
            <a:pPr marL="285750" indent="-285750">
              <a:buFont typeface="Arial" panose="020B0604020202020204" pitchFamily="34" charset="0"/>
              <a:buChar char="•"/>
            </a:pPr>
            <a:r>
              <a:rPr lang="es-MX" dirty="0">
                <a:latin typeface="Arial Nova Cond Light" panose="020B0604020202020204" pitchFamily="34" charset="0"/>
              </a:rPr>
              <a:t>Resistente a hongos, susceptible a insectos.</a:t>
            </a:r>
          </a:p>
          <a:p>
            <a:pPr marL="285750" indent="-285750">
              <a:buFont typeface="Arial" panose="020B0604020202020204" pitchFamily="34" charset="0"/>
              <a:buChar char="•"/>
            </a:pPr>
            <a:r>
              <a:rPr lang="es-MX" dirty="0">
                <a:latin typeface="Arial Nova Cond Light" panose="020B0604020202020204" pitchFamily="34" charset="0"/>
              </a:rPr>
              <a:t>Estable y medianamente durable.</a:t>
            </a:r>
          </a:p>
          <a:p>
            <a:pPr marL="285750" indent="-285750">
              <a:buFont typeface="Arial" panose="020B0604020202020204" pitchFamily="34" charset="0"/>
              <a:buChar char="•"/>
            </a:pPr>
            <a:r>
              <a:rPr lang="es-MX" dirty="0">
                <a:latin typeface="Arial Nova Cond Light" panose="020B0604020202020204" pitchFamily="34" charset="0"/>
              </a:rPr>
              <a:t>Puede causar irritaciones en ojos y vías respiratorias.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y exterior, mobiliario, embarcaciones ligeras, torneado, tableros y chapas, embalajes.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31</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PAROTA</a:t>
            </a:r>
          </a:p>
        </p:txBody>
      </p:sp>
      <p:pic>
        <p:nvPicPr>
          <p:cNvPr id="3076" name="Picture 4" descr="Parota - Maderería Cuauhnáhuac">
            <a:extLst>
              <a:ext uri="{FF2B5EF4-FFF2-40B4-BE49-F238E27FC236}">
                <a16:creationId xmlns:a16="http://schemas.microsoft.com/office/drawing/2014/main" xmlns="" id="{67445941-AF58-EBF1-1DBC-2773086D00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158"/>
          <a:stretch/>
        </p:blipFill>
        <p:spPr bwMode="auto">
          <a:xfrm>
            <a:off x="8473737" y="2251239"/>
            <a:ext cx="3643313" cy="22895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apa de madera natural de Huanacaxtle/Parota">
            <a:extLst>
              <a:ext uri="{FF2B5EF4-FFF2-40B4-BE49-F238E27FC236}">
                <a16:creationId xmlns:a16="http://schemas.microsoft.com/office/drawing/2014/main" xmlns="" id="{14E5602B-FF30-1B3A-CD43-05F8D5D0A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21" r="12500"/>
          <a:stretch/>
        </p:blipFill>
        <p:spPr bwMode="auto">
          <a:xfrm rot="5400000">
            <a:off x="9150636" y="3882826"/>
            <a:ext cx="2289516" cy="36433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Árbol de Guanacaste; madera de Parota. - Forestal Maderero">
            <a:extLst>
              <a:ext uri="{FF2B5EF4-FFF2-40B4-BE49-F238E27FC236}">
                <a16:creationId xmlns:a16="http://schemas.microsoft.com/office/drawing/2014/main" xmlns="" id="{8F35E5C2-D3C6-0F47-C22D-36FAB4BD28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113"/>
          <a:stretch/>
        </p:blipFill>
        <p:spPr bwMode="auto">
          <a:xfrm>
            <a:off x="5539318" y="74951"/>
            <a:ext cx="2814100" cy="17049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25 Semillas De Guanacaste Parota Pitch Exótico Árbol">
            <a:extLst>
              <a:ext uri="{FF2B5EF4-FFF2-40B4-BE49-F238E27FC236}">
                <a16:creationId xmlns:a16="http://schemas.microsoft.com/office/drawing/2014/main" xmlns="" id="{0FC8D2B1-E3DE-1E8C-B483-0E0FB7A4FF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70" r="17592" b="20444"/>
          <a:stretch/>
        </p:blipFill>
        <p:spPr bwMode="auto">
          <a:xfrm>
            <a:off x="10805825" y="74950"/>
            <a:ext cx="1312415" cy="17049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uanacaxtle: características, taxonomía, hábitat, usos">
            <a:extLst>
              <a:ext uri="{FF2B5EF4-FFF2-40B4-BE49-F238E27FC236}">
                <a16:creationId xmlns:a16="http://schemas.microsoft.com/office/drawing/2014/main" xmlns="" id="{B72E9736-08DF-DDA5-F2F5-D5191C03C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3336" y="74950"/>
            <a:ext cx="2276230" cy="1704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xmlns="" id="{34F77E1A-3F2D-BED0-B95E-7921B5E934BB}"/>
              </a:ext>
            </a:extLst>
          </p:cNvPr>
          <p:cNvSpPr/>
          <p:nvPr/>
        </p:nvSpPr>
        <p:spPr>
          <a:xfrm>
            <a:off x="754842" y="1525956"/>
            <a:ext cx="6661247"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Enterolobium</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cyclocarpum</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946669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599" y="2540002"/>
            <a:ext cx="8314985"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Muy apreciada y de precio elevado. Madera aceitosa al tacto.</a:t>
            </a:r>
          </a:p>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Duramen marrón a dorado. Albura amarillo claro. Su coloración mejora con el tiempo.</a:t>
            </a:r>
          </a:p>
          <a:p>
            <a:pPr marL="285750" indent="-285750">
              <a:buFont typeface="Arial" panose="020B0604020202020204" pitchFamily="34" charset="0"/>
              <a:buChar char="•"/>
            </a:pPr>
            <a:r>
              <a:rPr lang="es-MX" dirty="0">
                <a:latin typeface="Arial Nova Cond Light" panose="020B0604020202020204" pitchFamily="34" charset="0"/>
              </a:rPr>
              <a:t>Fibra recta u ondulada. Grano grueso.</a:t>
            </a:r>
          </a:p>
          <a:p>
            <a:pPr marL="285750" indent="-285750">
              <a:buFont typeface="Arial" panose="020B0604020202020204" pitchFamily="34" charset="0"/>
              <a:buChar char="•"/>
            </a:pPr>
            <a:r>
              <a:rPr lang="es-MX" dirty="0">
                <a:latin typeface="Arial Nova Cond Light" panose="020B0604020202020204" pitchFamily="34" charset="0"/>
              </a:rPr>
              <a:t>Muy durable y estable por sus aceites naturales. Resistente a la humedad, hongos e insectos.</a:t>
            </a:r>
          </a:p>
          <a:p>
            <a:pPr marL="285750" indent="-285750">
              <a:buFont typeface="Arial" panose="020B0604020202020204" pitchFamily="34" charset="0"/>
              <a:buChar char="•"/>
            </a:pPr>
            <a:r>
              <a:rPr lang="es-MX" dirty="0">
                <a:latin typeface="Arial Nova Cond Light" panose="020B0604020202020204" pitchFamily="34" charset="0"/>
              </a:rPr>
              <a:t>Aserrado fácil pero puede desgastar fácilmente las herramientas por su contenido de sílice. Secado lento, casi sin riesgo de deformaciones o fendas. Al cortarla o cepillarla tiene olor a cuero. Problemas con el encolado debido a sus aceites o resinas.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y exterior, mobiliario de calidad en ebanistería, embarcaciones, chapas, mobiliario de exterior, puentes, torneado, tonelería.</a:t>
            </a:r>
          </a:p>
          <a:p>
            <a:pPr marL="285750" indent="-285750">
              <a:buFont typeface="Arial" panose="020B0604020202020204" pitchFamily="34" charset="0"/>
              <a:buChar char="•"/>
            </a:pPr>
            <a:r>
              <a:rPr lang="es-MX" dirty="0">
                <a:latin typeface="Arial Nova Cond Light" panose="020B0604020202020204" pitchFamily="34" charset="0"/>
              </a:rPr>
              <a:t>Otro uso como aceite de teca (combinado con otros compuestos) para proteger madera contra la luz solar, colorantes, acabado más sedoso, acción fungicida, acabado natural, etc.</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32</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TECA o TEKA</a:t>
            </a:r>
          </a:p>
        </p:txBody>
      </p:sp>
      <p:pic>
        <p:nvPicPr>
          <p:cNvPr id="4100" name="Picture 4" descr="Textura de madera de teca, hecha de árbol de teca. | Foto Premium">
            <a:extLst>
              <a:ext uri="{FF2B5EF4-FFF2-40B4-BE49-F238E27FC236}">
                <a16:creationId xmlns:a16="http://schemas.microsoft.com/office/drawing/2014/main" xmlns="" id="{0CCF34DA-545F-0F6C-E80E-EC9E6EA61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241502" y="3762081"/>
            <a:ext cx="2023981" cy="36738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xtura De Madera De La Teca Imagen de archivo - Imagen de fondo, modelo:  19505467">
            <a:extLst>
              <a:ext uri="{FF2B5EF4-FFF2-40B4-BE49-F238E27FC236}">
                <a16:creationId xmlns:a16="http://schemas.microsoft.com/office/drawing/2014/main" xmlns="" id="{B0395C62-A806-3CE2-2987-1F25FE9EE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79"/>
          <a:stretch/>
        </p:blipFill>
        <p:spPr bwMode="auto">
          <a:xfrm>
            <a:off x="8416587" y="2458392"/>
            <a:ext cx="3700463" cy="202398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eca - Blog de Mademaq">
            <a:extLst>
              <a:ext uri="{FF2B5EF4-FFF2-40B4-BE49-F238E27FC236}">
                <a16:creationId xmlns:a16="http://schemas.microsoft.com/office/drawing/2014/main" xmlns="" id="{D1A8AD7B-9C10-C4DF-BA28-DFF4484335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8" t="23010"/>
          <a:stretch/>
        </p:blipFill>
        <p:spPr bwMode="auto">
          <a:xfrm>
            <a:off x="8416586" y="324482"/>
            <a:ext cx="3700464" cy="202398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Árbol de teca: a) aspecto general, b) tallo, c) hojas, d)... | Download  Scientific Diagram">
            <a:extLst>
              <a:ext uri="{FF2B5EF4-FFF2-40B4-BE49-F238E27FC236}">
                <a16:creationId xmlns:a16="http://schemas.microsoft.com/office/drawing/2014/main" xmlns="" id="{7367FA64-8D08-9357-8326-F433404DAC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07"/>
          <a:stretch/>
        </p:blipFill>
        <p:spPr bwMode="auto">
          <a:xfrm>
            <a:off x="6211467" y="72570"/>
            <a:ext cx="2085705"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xmlns="" id="{8E52C0AC-C1FE-59BC-DBA1-43F48A1ABBE0}"/>
              </a:ext>
            </a:extLst>
          </p:cNvPr>
          <p:cNvSpPr/>
          <p:nvPr/>
        </p:nvSpPr>
        <p:spPr>
          <a:xfrm>
            <a:off x="754842" y="1525956"/>
            <a:ext cx="3985578"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Tectona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grandis</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175729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dura.</a:t>
            </a:r>
          </a:p>
          <a:p>
            <a:pPr marL="285750" indent="-285750">
              <a:buFont typeface="Arial" panose="020B0604020202020204" pitchFamily="34" charset="0"/>
              <a:buChar char="•"/>
            </a:pPr>
            <a:r>
              <a:rPr lang="es-MX" dirty="0">
                <a:latin typeface="Arial Nova Cond Light" panose="020B0604020202020204" pitchFamily="34" charset="0"/>
              </a:rPr>
              <a:t>Duramen con tonos café claro u oscuro, con matices cobrizos y morados. Albura crema amarillenta, o tonos rojizos.</a:t>
            </a:r>
          </a:p>
          <a:p>
            <a:pPr marL="285750" indent="-285750">
              <a:buFont typeface="Arial" panose="020B0604020202020204" pitchFamily="34" charset="0"/>
              <a:buChar char="•"/>
            </a:pPr>
            <a:r>
              <a:rPr lang="es-MX" dirty="0">
                <a:latin typeface="Arial Nova Cond Light" panose="020B0604020202020204" pitchFamily="34" charset="0"/>
              </a:rPr>
              <a:t>Fibra entrelazada o irregular. Grano medio a grueso.</a:t>
            </a:r>
          </a:p>
          <a:p>
            <a:pPr marL="285750" indent="-285750">
              <a:buFont typeface="Arial" panose="020B0604020202020204" pitchFamily="34" charset="0"/>
              <a:buChar char="•"/>
            </a:pPr>
            <a:r>
              <a:rPr lang="es-MX" dirty="0">
                <a:latin typeface="Arial Nova Cond Light" panose="020B0604020202020204" pitchFamily="34" charset="0"/>
              </a:rPr>
              <a:t>Resistente a hongos, susceptible a insectos.</a:t>
            </a:r>
          </a:p>
          <a:p>
            <a:pPr marL="285750" indent="-285750">
              <a:buFont typeface="Arial" panose="020B0604020202020204" pitchFamily="34" charset="0"/>
              <a:buChar char="•"/>
            </a:pPr>
            <a:r>
              <a:rPr lang="es-MX" dirty="0">
                <a:latin typeface="Arial Nova Cond Light" panose="020B0604020202020204" pitchFamily="34" charset="0"/>
              </a:rPr>
              <a:t>Compleja de trabajar y puede causar irritaciones y alergias.</a:t>
            </a:r>
          </a:p>
          <a:p>
            <a:pPr marL="285750" indent="-285750">
              <a:buFont typeface="Arial" panose="020B0604020202020204" pitchFamily="34" charset="0"/>
              <a:buChar char="•"/>
            </a:pPr>
            <a:r>
              <a:rPr lang="es-MX" dirty="0">
                <a:latin typeface="Arial Nova Cond Light" panose="020B0604020202020204" pitchFamily="34" charset="0"/>
              </a:rPr>
              <a:t>Secado lento, con riesgo de fendas y deformaciones. Problemas al cepillar la madera por su fibra irregular o entrelazada.</a:t>
            </a:r>
          </a:p>
          <a:p>
            <a:pPr marL="285750" indent="-285750">
              <a:buFont typeface="Arial" panose="020B0604020202020204" pitchFamily="34" charset="0"/>
              <a:buChar char="•"/>
            </a:pPr>
            <a:r>
              <a:rPr lang="es-MX" dirty="0">
                <a:latin typeface="Arial Nova Cond Light" panose="020B0604020202020204" pitchFamily="34" charset="0"/>
              </a:rPr>
              <a:t>Usos en suelos, tarimas, mobiliario exterior, carpintería en general, ebanistería, embalajes, torneado, artesanía y juguetes.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33</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TZALAM</a:t>
            </a:r>
          </a:p>
        </p:txBody>
      </p:sp>
      <p:pic>
        <p:nvPicPr>
          <p:cNvPr id="6" name="Imagen 5" descr="madera de tzalam">
            <a:extLst>
              <a:ext uri="{FF2B5EF4-FFF2-40B4-BE49-F238E27FC236}">
                <a16:creationId xmlns:a16="http://schemas.microsoft.com/office/drawing/2014/main" xmlns="" id="{F12802AC-552D-98C9-6982-64EFFD003606}"/>
              </a:ext>
            </a:extLst>
          </p:cNvPr>
          <p:cNvPicPr>
            <a:picLocks noChangeAspect="1"/>
          </p:cNvPicPr>
          <p:nvPr/>
        </p:nvPicPr>
        <p:blipFill rotWithShape="1">
          <a:blip r:embed="rId2">
            <a:extLst>
              <a:ext uri="{28A0092B-C50C-407E-A947-70E740481C1C}">
                <a14:useLocalDpi xmlns:a14="http://schemas.microsoft.com/office/drawing/2010/main" val="0"/>
              </a:ext>
            </a:extLst>
          </a:blip>
          <a:srcRect t="20380" b="9566"/>
          <a:stretch/>
        </p:blipFill>
        <p:spPr bwMode="auto">
          <a:xfrm>
            <a:off x="8403770" y="1614010"/>
            <a:ext cx="3715659" cy="1735321"/>
          </a:xfrm>
          <a:prstGeom prst="rect">
            <a:avLst/>
          </a:prstGeom>
          <a:noFill/>
          <a:ln>
            <a:noFill/>
          </a:ln>
        </p:spPr>
      </p:pic>
      <p:pic>
        <p:nvPicPr>
          <p:cNvPr id="5122" name="Picture 2" descr="ARBOL DE TZALAM (Lysiloma... - Pisos Y Maderas El Astillero | Facebook">
            <a:extLst>
              <a:ext uri="{FF2B5EF4-FFF2-40B4-BE49-F238E27FC236}">
                <a16:creationId xmlns:a16="http://schemas.microsoft.com/office/drawing/2014/main" xmlns="" id="{4EE38031-890A-3222-1CA4-F1C1F2A08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505" y="72570"/>
            <a:ext cx="2464234" cy="15304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zalam (Lysiloma bahamense) | ITTO">
            <a:extLst>
              <a:ext uri="{FF2B5EF4-FFF2-40B4-BE49-F238E27FC236}">
                <a16:creationId xmlns:a16="http://schemas.microsoft.com/office/drawing/2014/main" xmlns="" id="{2258355A-0E34-B7A8-9A3C-9FE6F9E70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3216" y="72571"/>
            <a:ext cx="1262744" cy="15304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salam (Lysiloma latisiliquum) · NaturaLista Colombia">
            <a:extLst>
              <a:ext uri="{FF2B5EF4-FFF2-40B4-BE49-F238E27FC236}">
                <a16:creationId xmlns:a16="http://schemas.microsoft.com/office/drawing/2014/main" xmlns="" id="{3F171696-C638-9D8B-3AE1-4037DB252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6686" y="73028"/>
            <a:ext cx="1262744" cy="153041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dera de Tzalam - LaFerte - Responsive">
            <a:extLst>
              <a:ext uri="{FF2B5EF4-FFF2-40B4-BE49-F238E27FC236}">
                <a16:creationId xmlns:a16="http://schemas.microsoft.com/office/drawing/2014/main" xmlns="" id="{F6B32066-4090-BF5A-D961-0EAE4D4EDE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198"/>
          <a:stretch/>
        </p:blipFill>
        <p:spPr bwMode="auto">
          <a:xfrm>
            <a:off x="8403769" y="3350767"/>
            <a:ext cx="3715661" cy="173532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zalam - Grupo Pega S.A. de C.V.">
            <a:extLst>
              <a:ext uri="{FF2B5EF4-FFF2-40B4-BE49-F238E27FC236}">
                <a16:creationId xmlns:a16="http://schemas.microsoft.com/office/drawing/2014/main" xmlns="" id="{592F5502-D422-915A-DE7D-7678C6D604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49" r="18668"/>
          <a:stretch/>
        </p:blipFill>
        <p:spPr bwMode="auto">
          <a:xfrm rot="5400000">
            <a:off x="9391558" y="4106484"/>
            <a:ext cx="1735322" cy="3715661"/>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xmlns="" id="{2A74BDDC-9AE0-EA53-A0C8-EF1BD59E4124}"/>
              </a:ext>
            </a:extLst>
          </p:cNvPr>
          <p:cNvSpPr/>
          <p:nvPr/>
        </p:nvSpPr>
        <p:spPr>
          <a:xfrm>
            <a:off x="754842" y="1525956"/>
            <a:ext cx="3179140"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Lysiloma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32732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16">
            <a:extLst>
              <a:ext uri="{FF2B5EF4-FFF2-40B4-BE49-F238E27FC236}">
                <a16:creationId xmlns:a16="http://schemas.microsoft.com/office/drawing/2014/main" xmlns="" id="{827F41A1-E0EA-41B4-89AC-89D0C6C9DF1A}"/>
              </a:ext>
            </a:extLst>
          </p:cNvPr>
          <p:cNvSpPr>
            <a:spLocks noGrp="1"/>
          </p:cNvSpPr>
          <p:nvPr>
            <p:ph sz="quarter" idx="15"/>
          </p:nvPr>
        </p:nvSpPr>
        <p:spPr>
          <a:xfrm>
            <a:off x="1017111" y="2859315"/>
            <a:ext cx="5703003" cy="3360510"/>
          </a:xfrm>
        </p:spPr>
        <p:txBody>
          <a:bodyPr rtlCol="0" anchor="ctr"/>
          <a:lstStyle/>
          <a:p>
            <a:pPr algn="just" rtl="0"/>
            <a:r>
              <a:rPr lang="es-MX" dirty="0">
                <a:solidFill>
                  <a:srgbClr val="202124"/>
                </a:solidFill>
                <a:latin typeface="Arial Black" panose="020B0A04020102020204" pitchFamily="34" charset="0"/>
              </a:rPr>
              <a:t>Son maderas de gran calidad y buenas características como durabilidad, buena dureza, resistentes a factores ambientales y biológicos, flexible, de crecimiento lento, etc. y las cuales se emplean con fines artísticos o decorativos, para muebles, artesanía e instrumentos musicales. También son llamadas maderas nobles o preciosas; también suelen ser maderas duras, sin o con pocas deformaciones y ni fendas.</a:t>
            </a:r>
          </a:p>
          <a:p>
            <a:pPr algn="just" rtl="0"/>
            <a:r>
              <a:rPr lang="es-MX" dirty="0">
                <a:solidFill>
                  <a:srgbClr val="202124"/>
                </a:solidFill>
                <a:latin typeface="Arial Black" panose="020B0A04020102020204" pitchFamily="34" charset="0"/>
              </a:rPr>
              <a:t>Entre las maderas finas están: </a:t>
            </a:r>
            <a:r>
              <a:rPr lang="es-MX" dirty="0">
                <a:solidFill>
                  <a:srgbClr val="0070C0"/>
                </a:solidFill>
                <a:latin typeface="Arial Black" panose="020B0A04020102020204" pitchFamily="34" charset="0"/>
              </a:rPr>
              <a:t>ébano, nogal, roble, caoba, palisandro, teca, sándalo, palo morado, sicomoro, cedro, haya, fresno y zebrano entre otras.</a:t>
            </a:r>
            <a:endParaRPr lang="es-ES" dirty="0">
              <a:solidFill>
                <a:srgbClr val="0070C0"/>
              </a:solidFill>
              <a:latin typeface="Arial Black" panose="020B0A04020102020204" pitchFamily="34" charset="0"/>
            </a:endParaRPr>
          </a:p>
        </p:txBody>
      </p:sp>
      <p:sp>
        <p:nvSpPr>
          <p:cNvPr id="2" name="Marcador de pie de página 1">
            <a:extLst>
              <a:ext uri="{FF2B5EF4-FFF2-40B4-BE49-F238E27FC236}">
                <a16:creationId xmlns:a16="http://schemas.microsoft.com/office/drawing/2014/main" xmlns="" id="{AFCBF5AC-FF94-A4C2-77EC-7AF94265AE4F}"/>
              </a:ext>
            </a:extLst>
          </p:cNvPr>
          <p:cNvSpPr>
            <a:spLocks noGrp="1"/>
          </p:cNvSpPr>
          <p:nvPr>
            <p:ph type="ftr" sz="quarter" idx="11"/>
          </p:nvPr>
        </p:nvSpPr>
        <p:spPr/>
        <p:txBody>
          <a:bodyPr/>
          <a:lstStyle/>
          <a:p>
            <a:pPr rtl="0"/>
            <a:r>
              <a:rPr lang="es-ES" noProof="0"/>
              <a:t>Maderas y sus características</a:t>
            </a:r>
          </a:p>
        </p:txBody>
      </p:sp>
      <p:sp>
        <p:nvSpPr>
          <p:cNvPr id="5" name="Marcador de número de diapositiva 4">
            <a:extLst>
              <a:ext uri="{FF2B5EF4-FFF2-40B4-BE49-F238E27FC236}">
                <a16:creationId xmlns:a16="http://schemas.microsoft.com/office/drawing/2014/main" xmlns="" id="{7D6268C4-FA36-44D9-B49A-C2B51810F39C}"/>
              </a:ext>
            </a:extLst>
          </p:cNvPr>
          <p:cNvSpPr>
            <a:spLocks noGrp="1"/>
          </p:cNvSpPr>
          <p:nvPr>
            <p:ph type="sldNum" sz="quarter" idx="12"/>
          </p:nvPr>
        </p:nvSpPr>
        <p:spPr/>
        <p:txBody>
          <a:bodyPr rtlCol="0"/>
          <a:lstStyle/>
          <a:p>
            <a:pPr rtl="0"/>
            <a:fld id="{18D65601-5AE2-46FC-B138-694DDD2B510D}" type="slidenum">
              <a:rPr lang="es-ES" smtClean="0"/>
              <a:pPr rtl="0"/>
              <a:t>34</a:t>
            </a:fld>
            <a:endParaRPr lang="es-ES"/>
          </a:p>
        </p:txBody>
      </p:sp>
      <p:sp>
        <p:nvSpPr>
          <p:cNvPr id="16" name="Marcador de texto 15">
            <a:extLst>
              <a:ext uri="{FF2B5EF4-FFF2-40B4-BE49-F238E27FC236}">
                <a16:creationId xmlns:a16="http://schemas.microsoft.com/office/drawing/2014/main" xmlns="" id="{812B1988-DF3B-414E-BEB4-BDE3F33E67A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s-ES" b="1" u="sng" dirty="0">
                <a:solidFill>
                  <a:srgbClr val="0070C0"/>
                </a:solidFill>
                <a:effectLst>
                  <a:outerShdw blurRad="38100" dist="38100" dir="2700000" algn="tl">
                    <a:srgbClr val="000000">
                      <a:alpha val="43137"/>
                    </a:srgbClr>
                  </a:outerShdw>
                </a:effectLst>
              </a:rPr>
              <a:t>Maderas finas</a:t>
            </a:r>
          </a:p>
        </p:txBody>
      </p:sp>
      <p:sp>
        <p:nvSpPr>
          <p:cNvPr id="91" name="Rectángulo 90">
            <a:extLst>
              <a:ext uri="{FF2B5EF4-FFF2-40B4-BE49-F238E27FC236}">
                <a16:creationId xmlns:a16="http://schemas.microsoft.com/office/drawing/2014/main" xmlns="" id="{86266357-58CA-479D-8E3B-7CBCA9707667}"/>
              </a:ext>
              <a:ext uri="{C183D7F6-B498-43B3-948B-1728B52AA6E4}">
                <adec:decorative xmlns:adec="http://schemas.microsoft.com/office/drawing/2017/decorative" xmlns=""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0" name="Picture 2" descr="MADERAS FINAS TODAS CLASES Y MEDIDAS. - MaderasAmieva">
            <a:extLst>
              <a:ext uri="{FF2B5EF4-FFF2-40B4-BE49-F238E27FC236}">
                <a16:creationId xmlns:a16="http://schemas.microsoft.com/office/drawing/2014/main" xmlns="" id="{9AA69AFB-ECBD-BA64-5CB8-F293C2BFD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644" y="3211446"/>
            <a:ext cx="5018786" cy="357398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deras finas">
            <a:extLst>
              <a:ext uri="{FF2B5EF4-FFF2-40B4-BE49-F238E27FC236}">
                <a16:creationId xmlns:a16="http://schemas.microsoft.com/office/drawing/2014/main" xmlns="" id="{8B2F6872-B949-C666-A995-8CF30C55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180" y="408169"/>
            <a:ext cx="7715250" cy="2125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483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xmlns="" id="{F05DC935-2936-BC95-926C-B6DFEEAF51D8}"/>
              </a:ext>
            </a:extLst>
          </p:cNvPr>
          <p:cNvSpPr>
            <a:spLocks noGrp="1"/>
          </p:cNvSpPr>
          <p:nvPr>
            <p:ph type="pic" sz="quarter" idx="13"/>
          </p:nvPr>
        </p:nvSpPr>
        <p:spPr/>
      </p:sp>
      <p:sp>
        <p:nvSpPr>
          <p:cNvPr id="4" name="Marcador de pie de página 3">
            <a:extLst>
              <a:ext uri="{FF2B5EF4-FFF2-40B4-BE49-F238E27FC236}">
                <a16:creationId xmlns:a16="http://schemas.microsoft.com/office/drawing/2014/main" xmlns="" id="{9D0EED51-5CF3-0FE1-0FC8-AED2F9F5C6A2}"/>
              </a:ext>
            </a:extLst>
          </p:cNvPr>
          <p:cNvSpPr>
            <a:spLocks noGrp="1"/>
          </p:cNvSpPr>
          <p:nvPr>
            <p:ph type="ftr" sz="quarter" idx="11"/>
          </p:nvPr>
        </p:nvSpPr>
        <p:spPr/>
        <p:txBody>
          <a:bodyPr/>
          <a:lstStyle/>
          <a:p>
            <a:pPr rtl="0"/>
            <a:r>
              <a:rPr lang="es-ES" noProof="0"/>
              <a:t>Maderas y sus características</a:t>
            </a:r>
          </a:p>
        </p:txBody>
      </p:sp>
      <p:sp>
        <p:nvSpPr>
          <p:cNvPr id="5" name="Marcador de número de diapositiva 4">
            <a:extLst>
              <a:ext uri="{FF2B5EF4-FFF2-40B4-BE49-F238E27FC236}">
                <a16:creationId xmlns:a16="http://schemas.microsoft.com/office/drawing/2014/main" xmlns="" id="{FA08E6E6-7BA9-824F-2E3A-BEA83B52A19C}"/>
              </a:ext>
            </a:extLst>
          </p:cNvPr>
          <p:cNvSpPr>
            <a:spLocks noGrp="1"/>
          </p:cNvSpPr>
          <p:nvPr>
            <p:ph type="sldNum" sz="quarter" idx="12"/>
          </p:nvPr>
        </p:nvSpPr>
        <p:spPr/>
        <p:txBody>
          <a:bodyPr/>
          <a:lstStyle/>
          <a:p>
            <a:pPr rtl="0"/>
            <a:fld id="{18D65601-5AE2-46FC-B138-694DDD2B510D}" type="slidenum">
              <a:rPr lang="es-ES" noProof="0" smtClean="0"/>
              <a:pPr rtl="0"/>
              <a:t>35</a:t>
            </a:fld>
            <a:endParaRPr lang="es-ES" noProof="0"/>
          </a:p>
        </p:txBody>
      </p:sp>
      <p:graphicFrame>
        <p:nvGraphicFramePr>
          <p:cNvPr id="6" name="Objeto 5">
            <a:extLst>
              <a:ext uri="{FF2B5EF4-FFF2-40B4-BE49-F238E27FC236}">
                <a16:creationId xmlns:a16="http://schemas.microsoft.com/office/drawing/2014/main" xmlns="" id="{FCC12ADC-23EF-DDA3-5E91-346A31834961}"/>
              </a:ext>
            </a:extLst>
          </p:cNvPr>
          <p:cNvGraphicFramePr>
            <a:graphicFrameLocks noChangeAspect="1"/>
          </p:cNvGraphicFramePr>
          <p:nvPr>
            <p:extLst>
              <p:ext uri="{D42A27DB-BD31-4B8C-83A1-F6EECF244321}">
                <p14:modId xmlns:p14="http://schemas.microsoft.com/office/powerpoint/2010/main" val="497820888"/>
              </p:ext>
            </p:extLst>
          </p:nvPr>
        </p:nvGraphicFramePr>
        <p:xfrm>
          <a:off x="1547813" y="85725"/>
          <a:ext cx="9096375" cy="6686550"/>
        </p:xfrm>
        <a:graphic>
          <a:graphicData uri="http://schemas.openxmlformats.org/presentationml/2006/ole">
            <mc:AlternateContent xmlns:mc="http://schemas.openxmlformats.org/markup-compatibility/2006">
              <mc:Choice xmlns:v="urn:schemas-microsoft-com:vml" Requires="v">
                <p:oleObj spid="_x0000_s1040" name="Worksheet" r:id="rId3" imgW="9096473" imgH="6686681" progId="Excel.Sheet.12">
                  <p:embed/>
                </p:oleObj>
              </mc:Choice>
              <mc:Fallback>
                <p:oleObj name="Worksheet" r:id="rId3" imgW="9096473" imgH="6686681" progId="Excel.Sheet.12">
                  <p:embed/>
                  <p:pic>
                    <p:nvPicPr>
                      <p:cNvPr id="4" name="Objeto 3">
                        <a:extLst>
                          <a:ext uri="{FF2B5EF4-FFF2-40B4-BE49-F238E27FC236}">
                            <a16:creationId xmlns:a16="http://schemas.microsoft.com/office/drawing/2014/main" xmlns="" id="{C5879D54-21D6-D53B-00CC-B39DA0A74C28}"/>
                          </a:ext>
                        </a:extLst>
                      </p:cNvPr>
                      <p:cNvPicPr/>
                      <p:nvPr/>
                    </p:nvPicPr>
                    <p:blipFill>
                      <a:blip r:embed="rId4"/>
                      <a:stretch>
                        <a:fillRect/>
                      </a:stretch>
                    </p:blipFill>
                    <p:spPr>
                      <a:xfrm>
                        <a:off x="1547813" y="85725"/>
                        <a:ext cx="9096375" cy="6686550"/>
                      </a:xfrm>
                      <a:prstGeom prst="rect">
                        <a:avLst/>
                      </a:prstGeom>
                    </p:spPr>
                  </p:pic>
                </p:oleObj>
              </mc:Fallback>
            </mc:AlternateContent>
          </a:graphicData>
        </a:graphic>
      </p:graphicFrame>
    </p:spTree>
    <p:extLst>
      <p:ext uri="{BB962C8B-B14F-4D97-AF65-F5344CB8AC3E}">
        <p14:creationId xmlns:p14="http://schemas.microsoft.com/office/powerpoint/2010/main" val="1463284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xmlns="" id="{DE482085-0AF7-11D6-224C-AB1DF27C4DF7}"/>
              </a:ext>
            </a:extLst>
          </p:cNvPr>
          <p:cNvSpPr>
            <a:spLocks noGrp="1"/>
          </p:cNvSpPr>
          <p:nvPr>
            <p:ph type="pic" sz="quarter" idx="17"/>
          </p:nvPr>
        </p:nvSpPr>
        <p:spPr/>
      </p:sp>
      <p:sp>
        <p:nvSpPr>
          <p:cNvPr id="3" name="Marcador de pie de página 2">
            <a:extLst>
              <a:ext uri="{FF2B5EF4-FFF2-40B4-BE49-F238E27FC236}">
                <a16:creationId xmlns:a16="http://schemas.microsoft.com/office/drawing/2014/main" xmlns="" id="{5C8735A1-DCF9-FC6D-8AE9-8D5EBD7877E7}"/>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6AC282F1-0159-D119-53C5-6F7EB103FCBB}"/>
              </a:ext>
            </a:extLst>
          </p:cNvPr>
          <p:cNvSpPr>
            <a:spLocks noGrp="1"/>
          </p:cNvSpPr>
          <p:nvPr>
            <p:ph type="sldNum" sz="quarter" idx="12"/>
          </p:nvPr>
        </p:nvSpPr>
        <p:spPr/>
        <p:txBody>
          <a:bodyPr/>
          <a:lstStyle/>
          <a:p>
            <a:pPr rtl="0"/>
            <a:fld id="{18D65601-5AE2-46FC-B138-694DDD2B510D}" type="slidenum">
              <a:rPr lang="es-ES" noProof="0" smtClean="0"/>
              <a:pPr rtl="0"/>
              <a:t>36</a:t>
            </a:fld>
            <a:endParaRPr lang="es-ES" noProof="0"/>
          </a:p>
        </p:txBody>
      </p:sp>
      <p:sp>
        <p:nvSpPr>
          <p:cNvPr id="8" name="Marcador de contenido 7">
            <a:extLst>
              <a:ext uri="{FF2B5EF4-FFF2-40B4-BE49-F238E27FC236}">
                <a16:creationId xmlns:a16="http://schemas.microsoft.com/office/drawing/2014/main" xmlns="" id="{141B166C-5C15-598F-9DA8-1BA1F8EB3DBC}"/>
              </a:ext>
            </a:extLst>
          </p:cNvPr>
          <p:cNvSpPr>
            <a:spLocks noGrp="1"/>
          </p:cNvSpPr>
          <p:nvPr>
            <p:ph sz="quarter" idx="16"/>
          </p:nvPr>
        </p:nvSpPr>
        <p:spPr/>
        <p:txBody>
          <a:bodyPr/>
          <a:lstStyle/>
          <a:p>
            <a:endParaRPr lang="es-MX"/>
          </a:p>
        </p:txBody>
      </p:sp>
      <p:sp>
        <p:nvSpPr>
          <p:cNvPr id="7" name="Título 6">
            <a:extLst>
              <a:ext uri="{FF2B5EF4-FFF2-40B4-BE49-F238E27FC236}">
                <a16:creationId xmlns:a16="http://schemas.microsoft.com/office/drawing/2014/main" xmlns="" id="{7A745E3C-5C90-696A-54A5-A8A8C89113BE}"/>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pPr algn="ctr"/>
            <a:r>
              <a:rPr lang="es-MX" sz="7200" b="1" spc="50" dirty="0">
                <a:ln w="0"/>
                <a:solidFill>
                  <a:schemeClr val="bg2"/>
                </a:solidFill>
                <a:effectLst>
                  <a:innerShdw blurRad="63500" dist="50800" dir="13500000">
                    <a:srgbClr val="000000">
                      <a:alpha val="50000"/>
                    </a:srgbClr>
                  </a:innerShdw>
                </a:effectLst>
              </a:rPr>
              <a:t>FIN</a:t>
            </a:r>
          </a:p>
        </p:txBody>
      </p:sp>
      <p:pic>
        <p:nvPicPr>
          <p:cNvPr id="10" name="Imagen 9">
            <a:extLst>
              <a:ext uri="{FF2B5EF4-FFF2-40B4-BE49-F238E27FC236}">
                <a16:creationId xmlns:a16="http://schemas.microsoft.com/office/drawing/2014/main" xmlns="" id="{03940165-D3AA-96C2-B864-984DBA3F041A}"/>
              </a:ext>
            </a:extLst>
          </p:cNvPr>
          <p:cNvPicPr>
            <a:picLocks noChangeAspect="1"/>
          </p:cNvPicPr>
          <p:nvPr/>
        </p:nvPicPr>
        <p:blipFill rotWithShape="1">
          <a:blip r:embed="rId2"/>
          <a:srcRect l="16787" t="18609" r="42975" b="24644"/>
          <a:stretch/>
        </p:blipFill>
        <p:spPr>
          <a:xfrm>
            <a:off x="1828802" y="1484086"/>
            <a:ext cx="4905829" cy="3889829"/>
          </a:xfrm>
          <a:prstGeom prst="rect">
            <a:avLst/>
          </a:prstGeom>
        </p:spPr>
      </p:pic>
    </p:spTree>
    <p:extLst>
      <p:ext uri="{BB962C8B-B14F-4D97-AF65-F5344CB8AC3E}">
        <p14:creationId xmlns:p14="http://schemas.microsoft.com/office/powerpoint/2010/main" val="56244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Madera fina y clara, de apariencia uniforme, con pequeños nudos.</a:t>
            </a:r>
          </a:p>
          <a:p>
            <a:pPr marL="285750" indent="-285750">
              <a:buFont typeface="Arial" panose="020B0604020202020204" pitchFamily="34" charset="0"/>
              <a:buChar char="•"/>
            </a:pPr>
            <a:r>
              <a:rPr lang="es-MX" dirty="0">
                <a:latin typeface="Arial Nova Cond Light" panose="020B0604020202020204" pitchFamily="34" charset="0"/>
              </a:rPr>
              <a:t>Duramen y albura difícil de diferenciar, de color blanco claro o amarillento a tonos anaranjados.</a:t>
            </a:r>
          </a:p>
          <a:p>
            <a:pPr marL="285750" indent="-285750">
              <a:buFont typeface="Arial" panose="020B0604020202020204" pitchFamily="34" charset="0"/>
              <a:buChar char="•"/>
            </a:pPr>
            <a:r>
              <a:rPr lang="es-MX" dirty="0">
                <a:latin typeface="Arial Nova Cond Light" panose="020B0604020202020204" pitchFamily="34" charset="0"/>
              </a:rPr>
              <a:t>Fibra recta con pocas ondulaciones y de grano fino.</a:t>
            </a:r>
          </a:p>
          <a:p>
            <a:pPr marL="285750" indent="-285750">
              <a:buFont typeface="Arial" panose="020B0604020202020204" pitchFamily="34" charset="0"/>
              <a:buChar char="•"/>
            </a:pPr>
            <a:r>
              <a:rPr lang="es-MX" dirty="0">
                <a:latin typeface="Arial Nova Cond Light" panose="020B0604020202020204" pitchFamily="34" charset="0"/>
              </a:rPr>
              <a:t>Susceptible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De secado rápido y pocas deformaciones.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contrachapados, mobiliario, artículos deportivos, papel, tallado y torneado, chapas y aplicaciones en medicina.</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4</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ABEDUL</a:t>
            </a:r>
          </a:p>
        </p:txBody>
      </p:sp>
      <p:pic>
        <p:nvPicPr>
          <p:cNvPr id="6" name="Imagen 5" descr="madera de abedul">
            <a:extLst>
              <a:ext uri="{FF2B5EF4-FFF2-40B4-BE49-F238E27FC236}">
                <a16:creationId xmlns:a16="http://schemas.microsoft.com/office/drawing/2014/main" xmlns="" id="{42356AD6-F7A9-1393-7971-627106785C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6450" y="2300513"/>
            <a:ext cx="4800600" cy="3200400"/>
          </a:xfrm>
          <a:prstGeom prst="rect">
            <a:avLst/>
          </a:prstGeom>
          <a:noFill/>
          <a:ln>
            <a:noFill/>
          </a:ln>
        </p:spPr>
      </p:pic>
      <p:pic>
        <p:nvPicPr>
          <p:cNvPr id="8194" name="Picture 2" descr="Abedul: propiedades y beneficios de las hojas de este árbol | Ecología">
            <a:extLst>
              <a:ext uri="{FF2B5EF4-FFF2-40B4-BE49-F238E27FC236}">
                <a16:creationId xmlns:a16="http://schemas.microsoft.com/office/drawing/2014/main" xmlns="" id="{A242BF82-D594-E3E9-943A-B135EA1A2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000" y="74951"/>
            <a:ext cx="268605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odo sobre el abedul, un árbol muy rústico | Todo Árboles">
            <a:extLst>
              <a:ext uri="{FF2B5EF4-FFF2-40B4-BE49-F238E27FC236}">
                <a16:creationId xmlns:a16="http://schemas.microsoft.com/office/drawing/2014/main" xmlns="" id="{D2A4E813-3D15-0B3B-D7FD-AA9DDD1111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03" t="6989" r="15069" b="6666"/>
          <a:stretch/>
        </p:blipFill>
        <p:spPr bwMode="auto">
          <a:xfrm>
            <a:off x="7625024" y="74951"/>
            <a:ext cx="1714737" cy="1704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xmlns="" id="{70FB5414-23EB-7604-A81F-5901CDA23199}"/>
              </a:ext>
            </a:extLst>
          </p:cNvPr>
          <p:cNvSpPr/>
          <p:nvPr/>
        </p:nvSpPr>
        <p:spPr>
          <a:xfrm>
            <a:off x="754842" y="1525956"/>
            <a:ext cx="2564227"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Betula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91741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Pesada y dura.</a:t>
            </a:r>
          </a:p>
          <a:p>
            <a:pPr marL="285750" indent="-285750">
              <a:buFont typeface="Arial" panose="020B0604020202020204" pitchFamily="34" charset="0"/>
              <a:buChar char="•"/>
            </a:pPr>
            <a:r>
              <a:rPr lang="es-MX" dirty="0">
                <a:latin typeface="Arial Nova Cond Light" panose="020B0604020202020204" pitchFamily="34" charset="0"/>
              </a:rPr>
              <a:t>Coloración del amarillo al marrón, adquiere tonos rojizos al envejecer. Se diferencian bien el duramen y la albura.</a:t>
            </a:r>
          </a:p>
          <a:p>
            <a:pPr marL="285750" indent="-285750">
              <a:buFont typeface="Arial" panose="020B0604020202020204" pitchFamily="34" charset="0"/>
              <a:buChar char="•"/>
            </a:pPr>
            <a:r>
              <a:rPr lang="es-MX" dirty="0">
                <a:latin typeface="Arial Nova Cond Light" panose="020B0604020202020204" pitchFamily="34" charset="0"/>
              </a:rPr>
              <a:t>Fibra recta y grano medio a grueso.</a:t>
            </a:r>
          </a:p>
          <a:p>
            <a:pPr marL="285750" indent="-285750">
              <a:buFont typeface="Arial" panose="020B0604020202020204" pitchFamily="34" charset="0"/>
              <a:buChar char="•"/>
            </a:pPr>
            <a:r>
              <a:rPr lang="es-MX" dirty="0">
                <a:latin typeface="Arial Nova Cond Light" panose="020B0604020202020204" pitchFamily="34" charset="0"/>
              </a:rPr>
              <a:t>Durable, moderadamente estable y resistente a la humedad, hongos e insectos.</a:t>
            </a:r>
          </a:p>
          <a:p>
            <a:pPr marL="285750" indent="-285750">
              <a:buFont typeface="Arial" panose="020B0604020202020204" pitchFamily="34" charset="0"/>
              <a:buChar char="•"/>
            </a:pPr>
            <a:r>
              <a:rPr lang="es-MX" dirty="0">
                <a:latin typeface="Arial Nova Cond Light" panose="020B0604020202020204" pitchFamily="34" charset="0"/>
              </a:rPr>
              <a:t>Secado lento y poco riesgo de deformaciones.</a:t>
            </a:r>
          </a:p>
          <a:p>
            <a:pPr marL="285750" indent="-285750">
              <a:buFont typeface="Arial" panose="020B0604020202020204" pitchFamily="34" charset="0"/>
              <a:buChar char="•"/>
            </a:pPr>
            <a:r>
              <a:rPr lang="es-MX" dirty="0">
                <a:latin typeface="Arial Nova Cond Light" panose="020B0604020202020204" pitchFamily="34" charset="0"/>
              </a:rPr>
              <a:t>Al trabajarla, provoca ligeras alergias e irritaciones en los ojos.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y exterior, torneado, curvar madera, construcción de embarcaciones, suelos y tarimas, artículos de cocina.</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5</a:t>
            </a:fld>
            <a:endParaRPr lang="es-ES" noProof="0"/>
          </a:p>
        </p:txBody>
      </p:sp>
      <p:pic>
        <p:nvPicPr>
          <p:cNvPr id="6" name="Imagen 5" descr="madera de acacia">
            <a:extLst>
              <a:ext uri="{FF2B5EF4-FFF2-40B4-BE49-F238E27FC236}">
                <a16:creationId xmlns:a16="http://schemas.microsoft.com/office/drawing/2014/main" xmlns="" id="{FEF9B80F-7710-5E04-3704-066FB9FB71B2}"/>
              </a:ext>
            </a:extLst>
          </p:cNvPr>
          <p:cNvPicPr>
            <a:picLocks noChangeAspect="1"/>
          </p:cNvPicPr>
          <p:nvPr/>
        </p:nvPicPr>
        <p:blipFill rotWithShape="1">
          <a:blip r:embed="rId2">
            <a:extLst>
              <a:ext uri="{28A0092B-C50C-407E-A947-70E740481C1C}">
                <a14:useLocalDpi xmlns:a14="http://schemas.microsoft.com/office/drawing/2010/main" val="0"/>
              </a:ext>
            </a:extLst>
          </a:blip>
          <a:srcRect b="29564"/>
          <a:stretch/>
        </p:blipFill>
        <p:spPr bwMode="auto">
          <a:xfrm>
            <a:off x="7318830" y="2002970"/>
            <a:ext cx="4800600" cy="2254237"/>
          </a:xfrm>
          <a:prstGeom prst="rect">
            <a:avLst/>
          </a:prstGeom>
          <a:noFill/>
          <a:ln>
            <a:noFill/>
          </a:ln>
        </p:spPr>
      </p:pic>
      <p:pic>
        <p:nvPicPr>
          <p:cNvPr id="9218" name="Picture 2" descr="Acacia (Árbol) - EcuRed">
            <a:extLst>
              <a:ext uri="{FF2B5EF4-FFF2-40B4-BE49-F238E27FC236}">
                <a16:creationId xmlns:a16="http://schemas.microsoft.com/office/drawing/2014/main" xmlns="" id="{D2E193B5-F19A-A49D-A17A-645E843B8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799" y="725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cacia farnesiana, un árbol ideal para climas secos | Jardineria On">
            <a:extLst>
              <a:ext uri="{FF2B5EF4-FFF2-40B4-BE49-F238E27FC236}">
                <a16:creationId xmlns:a16="http://schemas.microsoft.com/office/drawing/2014/main" xmlns="" id="{54F9886F-E350-2D37-40E7-B765DDC60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455" y="725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color acacia">
            <a:extLst>
              <a:ext uri="{FF2B5EF4-FFF2-40B4-BE49-F238E27FC236}">
                <a16:creationId xmlns:a16="http://schemas.microsoft.com/office/drawing/2014/main" xmlns="" id="{F3ECF088-B477-0EE0-5B33-D64D72B38188}"/>
              </a:ext>
            </a:extLst>
          </p:cNvPr>
          <p:cNvPicPr>
            <a:picLocks noChangeAspect="1"/>
          </p:cNvPicPr>
          <p:nvPr/>
        </p:nvPicPr>
        <p:blipFill rotWithShape="1">
          <a:blip r:embed="rId5">
            <a:extLst>
              <a:ext uri="{28A0092B-C50C-407E-A947-70E740481C1C}">
                <a14:useLocalDpi xmlns:a14="http://schemas.microsoft.com/office/drawing/2010/main" val="0"/>
              </a:ext>
            </a:extLst>
          </a:blip>
          <a:srcRect l="51905"/>
          <a:stretch/>
        </p:blipFill>
        <p:spPr bwMode="auto">
          <a:xfrm rot="16200000">
            <a:off x="8491304" y="3157303"/>
            <a:ext cx="2450892" cy="4800600"/>
          </a:xfrm>
          <a:prstGeom prst="rect">
            <a:avLst/>
          </a:prstGeom>
          <a:noFill/>
          <a:ln>
            <a:noFill/>
          </a:ln>
        </p:spPr>
      </p:pic>
      <p:sp>
        <p:nvSpPr>
          <p:cNvPr id="12" name="Título 13">
            <a:extLst>
              <a:ext uri="{FF2B5EF4-FFF2-40B4-BE49-F238E27FC236}">
                <a16:creationId xmlns:a16="http://schemas.microsoft.com/office/drawing/2014/main" xmlns="" id="{3FB23190-0374-7265-2DEB-FFD6349EF6AF}"/>
              </a:ext>
            </a:extLst>
          </p:cNvPr>
          <p:cNvSpPr txBox="1">
            <a:spLocks/>
          </p:cNvSpPr>
          <p:nvPr/>
        </p:nvSpPr>
        <p:spPr>
          <a:xfrm>
            <a:off x="870862" y="449953"/>
            <a:ext cx="5350056" cy="89538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lvl1pPr algn="l" defTabSz="914400" rtl="0" eaLnBrk="1" latinLnBrk="0" hangingPunct="1">
              <a:lnSpc>
                <a:spcPct val="90000"/>
              </a:lnSpc>
              <a:spcBef>
                <a:spcPct val="0"/>
              </a:spcBef>
              <a:buNone/>
              <a:defRPr lang="en-US" sz="2400" kern="1200" spc="100" baseline="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ACACIA o ROBINA</a:t>
            </a:r>
          </a:p>
        </p:txBody>
      </p:sp>
      <p:sp>
        <p:nvSpPr>
          <p:cNvPr id="10" name="Rectángulo 9">
            <a:extLst>
              <a:ext uri="{FF2B5EF4-FFF2-40B4-BE49-F238E27FC236}">
                <a16:creationId xmlns:a16="http://schemas.microsoft.com/office/drawing/2014/main" xmlns="" id="{A9E57975-6E3C-CF35-B846-105A772450CD}"/>
              </a:ext>
            </a:extLst>
          </p:cNvPr>
          <p:cNvSpPr/>
          <p:nvPr/>
        </p:nvSpPr>
        <p:spPr>
          <a:xfrm>
            <a:off x="747514" y="1525956"/>
            <a:ext cx="2636940" cy="923330"/>
          </a:xfrm>
          <a:prstGeom prst="rect">
            <a:avLst/>
          </a:prstGeom>
          <a:noFill/>
        </p:spPr>
        <p:txBody>
          <a:bodyPr wrap="none" lIns="91440" tIns="45720" rIns="91440" bIns="45720">
            <a:spAutoFit/>
          </a:bodyPr>
          <a:lstStyle/>
          <a:p>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Acacia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20548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err="1">
                <a:latin typeface="Arial Nova Cond Light" panose="020B0604020202020204" pitchFamily="34" charset="0"/>
              </a:rPr>
              <a:t>Semi-pesada</a:t>
            </a:r>
            <a:r>
              <a:rPr lang="es-MX" dirty="0">
                <a:latin typeface="Arial Nova Cond Light" panose="020B0604020202020204" pitchFamily="34" charset="0"/>
              </a:rPr>
              <a:t> y blanda.</a:t>
            </a:r>
          </a:p>
          <a:p>
            <a:pPr marL="285750" indent="-285750">
              <a:buFont typeface="Arial" panose="020B0604020202020204" pitchFamily="34" charset="0"/>
              <a:buChar char="•"/>
            </a:pPr>
            <a:r>
              <a:rPr lang="es-MX" dirty="0">
                <a:latin typeface="Arial Nova Cond Light" panose="020B0604020202020204" pitchFamily="34" charset="0"/>
              </a:rPr>
              <a:t>Color marrón claro y al cortarla se oscurece a tonos rojizos.</a:t>
            </a:r>
          </a:p>
          <a:p>
            <a:pPr marL="285750" indent="-285750">
              <a:buFont typeface="Arial" panose="020B0604020202020204" pitchFamily="34" charset="0"/>
              <a:buChar char="•"/>
            </a:pPr>
            <a:r>
              <a:rPr lang="es-MX" dirty="0">
                <a:latin typeface="Arial Nova Cond Light" panose="020B0604020202020204" pitchFamily="34" charset="0"/>
              </a:rPr>
              <a:t>Duramen y albura difícil de distinguir.</a:t>
            </a:r>
          </a:p>
          <a:p>
            <a:pPr marL="285750" indent="-285750">
              <a:buFont typeface="Arial" panose="020B0604020202020204" pitchFamily="34" charset="0"/>
              <a:buChar char="•"/>
            </a:pPr>
            <a:r>
              <a:rPr lang="es-MX" dirty="0">
                <a:latin typeface="Arial Nova Cond Light" panose="020B0604020202020204" pitchFamily="34" charset="0"/>
              </a:rPr>
              <a:t>Fibra recta y grano fino.</a:t>
            </a:r>
          </a:p>
          <a:p>
            <a:pPr marL="285750" indent="-285750">
              <a:buFont typeface="Arial" panose="020B0604020202020204" pitchFamily="34" charset="0"/>
              <a:buChar char="•"/>
            </a:pPr>
            <a:r>
              <a:rPr lang="es-MX" dirty="0">
                <a:latin typeface="Arial Nova Cond Light" panose="020B0604020202020204" pitchFamily="34" charset="0"/>
              </a:rPr>
              <a:t>Muy sensible al ataque de hongos e insectos, y un poco resistente a la humedad.</a:t>
            </a:r>
          </a:p>
          <a:p>
            <a:pPr marL="285750" indent="-285750">
              <a:buFont typeface="Arial" panose="020B0604020202020204" pitchFamily="34" charset="0"/>
              <a:buChar char="•"/>
            </a:pPr>
            <a:r>
              <a:rPr lang="es-MX" dirty="0">
                <a:latin typeface="Arial Nova Cond Light" panose="020B0604020202020204" pitchFamily="34" charset="0"/>
              </a:rPr>
              <a:t>Poco durable, debe secarse rápido para evitar la pudrición, manchas o </a:t>
            </a:r>
            <a:r>
              <a:rPr lang="es-MX" dirty="0" smtClean="0">
                <a:latin typeface="Arial Nova Cond Light" panose="020B0604020202020204" pitchFamily="34" charset="0"/>
              </a:rPr>
              <a:t>deterioro.</a:t>
            </a:r>
          </a:p>
          <a:p>
            <a:pPr marL="285750" indent="-285750">
              <a:buFont typeface="Arial" panose="020B0604020202020204" pitchFamily="34" charset="0"/>
              <a:buChar char="•"/>
            </a:pPr>
            <a:r>
              <a:rPr lang="es-MX" dirty="0" smtClean="0">
                <a:latin typeface="Arial Nova Cond Light" panose="020B0604020202020204" pitchFamily="34" charset="0"/>
              </a:rPr>
              <a:t>Estable </a:t>
            </a:r>
            <a:r>
              <a:rPr lang="es-MX" dirty="0">
                <a:latin typeface="Arial Nova Cond Light" panose="020B0604020202020204" pitchFamily="34" charset="0"/>
              </a:rPr>
              <a:t>y fácil de trabajar, de baja calidad.</a:t>
            </a:r>
          </a:p>
          <a:p>
            <a:pPr marL="285750" indent="-285750">
              <a:buFont typeface="Arial" panose="020B0604020202020204" pitchFamily="34" charset="0"/>
              <a:buChar char="•"/>
            </a:pPr>
            <a:r>
              <a:rPr lang="es-MX" dirty="0">
                <a:latin typeface="Arial Nova Cond Light" panose="020B0604020202020204" pitchFamily="34" charset="0"/>
              </a:rPr>
              <a:t>Se ha usado en todo tipo de trabajos, mobiliario, leña, carbón, tinte amarillo, sus taninos sirven para el curtido, uso medicinal, lápices, utensilios de cocina, mangos de herramientas, juguetes, etc. El árbol se usa para: nitrogenar el suelo, retener el suelo (evitar la erosión) y como barrera contraviento.</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6</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ALISO</a:t>
            </a:r>
          </a:p>
        </p:txBody>
      </p:sp>
      <p:pic>
        <p:nvPicPr>
          <p:cNvPr id="6" name="Imagen 5" descr="madera de aliso">
            <a:extLst>
              <a:ext uri="{FF2B5EF4-FFF2-40B4-BE49-F238E27FC236}">
                <a16:creationId xmlns:a16="http://schemas.microsoft.com/office/drawing/2014/main" xmlns="" id="{4FA9ACD9-9E75-1A7B-76F3-BDD9508186C9}"/>
              </a:ext>
            </a:extLst>
          </p:cNvPr>
          <p:cNvPicPr>
            <a:picLocks noChangeAspect="1"/>
          </p:cNvPicPr>
          <p:nvPr/>
        </p:nvPicPr>
        <p:blipFill rotWithShape="1">
          <a:blip r:embed="rId2">
            <a:extLst>
              <a:ext uri="{28A0092B-C50C-407E-A947-70E740481C1C}">
                <a14:useLocalDpi xmlns:a14="http://schemas.microsoft.com/office/drawing/2010/main" val="0"/>
              </a:ext>
            </a:extLst>
          </a:blip>
          <a:srcRect t="34247"/>
          <a:stretch/>
        </p:blipFill>
        <p:spPr bwMode="auto">
          <a:xfrm>
            <a:off x="7318830" y="2376570"/>
            <a:ext cx="4800600" cy="2104360"/>
          </a:xfrm>
          <a:prstGeom prst="rect">
            <a:avLst/>
          </a:prstGeom>
          <a:noFill/>
          <a:ln>
            <a:noFill/>
          </a:ln>
        </p:spPr>
      </p:pic>
      <p:pic>
        <p:nvPicPr>
          <p:cNvPr id="10242" name="Picture 2" descr="Alnus glutinosa - Wikipedia, la enciclopedia libre">
            <a:extLst>
              <a:ext uri="{FF2B5EF4-FFF2-40B4-BE49-F238E27FC236}">
                <a16:creationId xmlns:a16="http://schemas.microsoft.com/office/drawing/2014/main" xmlns="" id="{7755A854-D78F-A8FF-0FDB-2C7FEDBCB0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24" t="9947" r="10891"/>
          <a:stretch/>
        </p:blipFill>
        <p:spPr bwMode="auto">
          <a:xfrm>
            <a:off x="7366561" y="72570"/>
            <a:ext cx="2053944"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liso negro, frutos del árbol, aliso, invernadero de abedul, árbol de hoja  caduca, árbol, gatito, frutos secos, crecimiento, planta | Pxfuel">
            <a:extLst>
              <a:ext uri="{FF2B5EF4-FFF2-40B4-BE49-F238E27FC236}">
                <a16:creationId xmlns:a16="http://schemas.microsoft.com/office/drawing/2014/main" xmlns="" id="{326C93FA-F2E4-E0E9-F55A-86A33C05C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055" y="7257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aliso o alder">
            <a:extLst>
              <a:ext uri="{FF2B5EF4-FFF2-40B4-BE49-F238E27FC236}">
                <a16:creationId xmlns:a16="http://schemas.microsoft.com/office/drawing/2014/main" xmlns="" id="{3FC541A8-F746-E9B9-9D40-93DFE515E8B2}"/>
              </a:ext>
            </a:extLst>
          </p:cNvPr>
          <p:cNvPicPr>
            <a:picLocks noChangeAspect="1"/>
          </p:cNvPicPr>
          <p:nvPr/>
        </p:nvPicPr>
        <p:blipFill rotWithShape="1">
          <a:blip r:embed="rId5">
            <a:extLst>
              <a:ext uri="{28A0092B-C50C-407E-A947-70E740481C1C}">
                <a14:useLocalDpi xmlns:a14="http://schemas.microsoft.com/office/drawing/2010/main" val="0"/>
              </a:ext>
            </a:extLst>
          </a:blip>
          <a:srcRect l="75000" b="4000"/>
          <a:stretch/>
        </p:blipFill>
        <p:spPr bwMode="auto">
          <a:xfrm rot="5400000">
            <a:off x="8576131" y="3239750"/>
            <a:ext cx="2285998" cy="4800601"/>
          </a:xfrm>
          <a:prstGeom prst="rect">
            <a:avLst/>
          </a:prstGeom>
          <a:noFill/>
          <a:ln>
            <a:noFill/>
          </a:ln>
        </p:spPr>
      </p:pic>
      <p:sp>
        <p:nvSpPr>
          <p:cNvPr id="10" name="Rectángulo 9">
            <a:extLst>
              <a:ext uri="{FF2B5EF4-FFF2-40B4-BE49-F238E27FC236}">
                <a16:creationId xmlns:a16="http://schemas.microsoft.com/office/drawing/2014/main" xmlns="" id="{AE8191E7-B9AD-2FC0-D492-C4690CEC1183}"/>
              </a:ext>
            </a:extLst>
          </p:cNvPr>
          <p:cNvSpPr/>
          <p:nvPr/>
        </p:nvSpPr>
        <p:spPr>
          <a:xfrm>
            <a:off x="747794" y="1525956"/>
            <a:ext cx="2462213"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Alnus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970012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Muy dura y de precio elevado.</a:t>
            </a:r>
          </a:p>
          <a:p>
            <a:pPr marL="285750" indent="-285750">
              <a:buFont typeface="Arial" panose="020B0604020202020204" pitchFamily="34" charset="0"/>
              <a:buChar char="•"/>
            </a:pPr>
            <a:r>
              <a:rPr lang="es-MX" dirty="0">
                <a:latin typeface="Arial Nova Cond Light" panose="020B0604020202020204" pitchFamily="34" charset="0"/>
              </a:rPr>
              <a:t>Madera de buena calidad.</a:t>
            </a:r>
          </a:p>
          <a:p>
            <a:pPr marL="285750" indent="-285750">
              <a:buFont typeface="Arial" panose="020B0604020202020204" pitchFamily="34" charset="0"/>
              <a:buChar char="•"/>
            </a:pPr>
            <a:r>
              <a:rPr lang="es-MX" dirty="0">
                <a:latin typeface="Arial Nova Cond Light" panose="020B0604020202020204" pitchFamily="34" charset="0"/>
              </a:rPr>
              <a:t>Color crema amarillento, que se oscurece ligeramente con las exposición al sol. Duramen y albura difícil de distinguir.</a:t>
            </a:r>
          </a:p>
          <a:p>
            <a:pPr marL="285750" indent="-285750">
              <a:buFont typeface="Arial" panose="020B0604020202020204" pitchFamily="34" charset="0"/>
              <a:buChar char="•"/>
            </a:pPr>
            <a:r>
              <a:rPr lang="es-MX" dirty="0">
                <a:latin typeface="Arial Nova Cond Light" panose="020B0604020202020204" pitchFamily="34" charset="0"/>
              </a:rPr>
              <a:t>Fibra recta o ligeramente irregular, de grano fino.</a:t>
            </a:r>
          </a:p>
          <a:p>
            <a:pPr marL="285750" indent="-285750">
              <a:buFont typeface="Arial" panose="020B0604020202020204" pitchFamily="34" charset="0"/>
              <a:buChar char="•"/>
            </a:pPr>
            <a:r>
              <a:rPr lang="es-MX" dirty="0">
                <a:latin typeface="Arial Nova Cond Light" panose="020B0604020202020204" pitchFamily="34" charset="0"/>
              </a:rPr>
              <a:t>De secado lento, con riesgo de curvarse.</a:t>
            </a:r>
          </a:p>
          <a:p>
            <a:pPr marL="285750" indent="-285750">
              <a:buFont typeface="Arial" panose="020B0604020202020204" pitchFamily="34" charset="0"/>
              <a:buChar char="•"/>
            </a:pPr>
            <a:r>
              <a:rPr lang="es-MX" dirty="0">
                <a:latin typeface="Arial Nova Cond Light" panose="020B0604020202020204" pitchFamily="34" charset="0"/>
              </a:rPr>
              <a:t>Resistente a la humedad, susceptible al ataque de hongos e insectos.</a:t>
            </a:r>
          </a:p>
          <a:p>
            <a:pPr marL="285750" indent="-285750">
              <a:buFont typeface="Arial" panose="020B0604020202020204" pitchFamily="34" charset="0"/>
              <a:buChar char="•"/>
            </a:pPr>
            <a:r>
              <a:rPr lang="es-MX" dirty="0">
                <a:latin typeface="Arial Nova Cond Light" panose="020B0604020202020204" pitchFamily="34" charset="0"/>
              </a:rPr>
              <a:t>Al ser un arbusto, se producen tablas pequeñas, lo que limita sus usos a trabajos pequeños.</a:t>
            </a:r>
          </a:p>
          <a:p>
            <a:pPr marL="285750" indent="-285750">
              <a:buFont typeface="Arial" panose="020B0604020202020204" pitchFamily="34" charset="0"/>
              <a:buChar char="•"/>
            </a:pPr>
            <a:r>
              <a:rPr lang="es-MX" dirty="0">
                <a:latin typeface="Arial Nova Cond Light" panose="020B0604020202020204" pitchFamily="34" charset="0"/>
              </a:rPr>
              <a:t>Usos en fabricación de artículos de cocina, torneado y talla, instrumentos musicales. Usado como ornamental y como medicinal.</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7</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BOJ</a:t>
            </a:r>
          </a:p>
        </p:txBody>
      </p:sp>
      <p:pic>
        <p:nvPicPr>
          <p:cNvPr id="6" name="Imagen 5" descr="madera de boj">
            <a:extLst>
              <a:ext uri="{FF2B5EF4-FFF2-40B4-BE49-F238E27FC236}">
                <a16:creationId xmlns:a16="http://schemas.microsoft.com/office/drawing/2014/main" xmlns="" id="{CC8BD220-B936-5885-EEAB-DE2A1026DB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830" y="2278734"/>
            <a:ext cx="4800600" cy="3200400"/>
          </a:xfrm>
          <a:prstGeom prst="rect">
            <a:avLst/>
          </a:prstGeom>
          <a:noFill/>
          <a:ln>
            <a:noFill/>
          </a:ln>
        </p:spPr>
      </p:pic>
      <p:pic>
        <p:nvPicPr>
          <p:cNvPr id="1026" name="Picture 2" descr="Árboles con alma: Boj. Boix. (Buxus sempervirens)">
            <a:extLst>
              <a:ext uri="{FF2B5EF4-FFF2-40B4-BE49-F238E27FC236}">
                <a16:creationId xmlns:a16="http://schemas.microsoft.com/office/drawing/2014/main" xmlns="" id="{E47D73C5-127A-B8D4-D11F-728E7DB85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00" r="13419"/>
          <a:stretch/>
        </p:blipFill>
        <p:spPr bwMode="auto">
          <a:xfrm>
            <a:off x="7558922" y="72566"/>
            <a:ext cx="1600608"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O CULTIVAR BOJ EN EL JARDIN ¿ – Jardines sin fronteras">
            <a:extLst>
              <a:ext uri="{FF2B5EF4-FFF2-40B4-BE49-F238E27FC236}">
                <a16:creationId xmlns:a16="http://schemas.microsoft.com/office/drawing/2014/main" xmlns="" id="{009BEC7B-8295-A002-C03A-2E55A8633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2930" y="72566"/>
            <a:ext cx="2476500" cy="1847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xmlns="" id="{5A5E5228-636D-54A7-C0A0-443F509AD2AC}"/>
              </a:ext>
            </a:extLst>
          </p:cNvPr>
          <p:cNvSpPr/>
          <p:nvPr/>
        </p:nvSpPr>
        <p:spPr>
          <a:xfrm>
            <a:off x="750491" y="1525956"/>
            <a:ext cx="5156476"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Buxus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sempervirens</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8262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Ligera y blanda.</a:t>
            </a:r>
          </a:p>
          <a:p>
            <a:pPr marL="285750" indent="-285750">
              <a:buFont typeface="Arial" panose="020B0604020202020204" pitchFamily="34" charset="0"/>
              <a:buChar char="•"/>
            </a:pPr>
            <a:r>
              <a:rPr lang="es-MX" dirty="0">
                <a:latin typeface="Arial Nova Cond Light" panose="020B0604020202020204" pitchFamily="34" charset="0"/>
              </a:rPr>
              <a:t>Duramen y albura bien diferenciados, se van oscureciendo con el tiempo. Duramen marrón claro y albura blanca amarillenta.</a:t>
            </a:r>
          </a:p>
          <a:p>
            <a:pPr marL="285750" indent="-285750">
              <a:buFont typeface="Arial" panose="020B0604020202020204" pitchFamily="34" charset="0"/>
              <a:buChar char="•"/>
            </a:pPr>
            <a:r>
              <a:rPr lang="es-MX" dirty="0">
                <a:latin typeface="Arial Nova Cond Light" panose="020B0604020202020204" pitchFamily="34" charset="0"/>
              </a:rPr>
              <a:t>Fibra recta con ligeras ondulaciones y grano medio.</a:t>
            </a:r>
          </a:p>
          <a:p>
            <a:pPr marL="285750" indent="-285750">
              <a:buFont typeface="Arial" panose="020B0604020202020204" pitchFamily="34" charset="0"/>
              <a:buChar char="•"/>
            </a:pPr>
            <a:r>
              <a:rPr lang="es-MX" dirty="0">
                <a:latin typeface="Arial Nova Cond Light" panose="020B0604020202020204" pitchFamily="34" charset="0"/>
              </a:rPr>
              <a:t>De buena calidad. Durabilidad considerable, buena resistencia a hongos e insectos.</a:t>
            </a:r>
          </a:p>
          <a:p>
            <a:pPr marL="285750" indent="-285750">
              <a:buFont typeface="Arial" panose="020B0604020202020204" pitchFamily="34" charset="0"/>
              <a:buChar char="•"/>
            </a:pPr>
            <a:r>
              <a:rPr lang="es-MX" dirty="0">
                <a:latin typeface="Arial Nova Cond Light" panose="020B0604020202020204" pitchFamily="34" charset="0"/>
              </a:rPr>
              <a:t>Resistente, flexible, durable, estable y al envejecer mejora su apariencia.</a:t>
            </a:r>
          </a:p>
          <a:p>
            <a:pPr marL="285750" indent="-285750">
              <a:buFont typeface="Arial" panose="020B0604020202020204" pitchFamily="34" charset="0"/>
              <a:buChar char="•"/>
            </a:pPr>
            <a:r>
              <a:rPr lang="es-MX" dirty="0">
                <a:latin typeface="Arial Nova Cond Light" panose="020B0604020202020204" pitchFamily="34" charset="0"/>
              </a:rPr>
              <a:t>Secado lento y con riesgo de fendas.</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mobiliario, construcción, toneles, chapas.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8</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CASTAÑO</a:t>
            </a:r>
          </a:p>
        </p:txBody>
      </p:sp>
      <p:pic>
        <p:nvPicPr>
          <p:cNvPr id="6" name="Imagen 5" descr="madera de castaño">
            <a:extLst>
              <a:ext uri="{FF2B5EF4-FFF2-40B4-BE49-F238E27FC236}">
                <a16:creationId xmlns:a16="http://schemas.microsoft.com/office/drawing/2014/main" xmlns="" id="{2D07B81D-3981-97D9-F8B8-5CAEA7D748C2}"/>
              </a:ext>
            </a:extLst>
          </p:cNvPr>
          <p:cNvPicPr>
            <a:picLocks noChangeAspect="1"/>
          </p:cNvPicPr>
          <p:nvPr/>
        </p:nvPicPr>
        <p:blipFill rotWithShape="1">
          <a:blip r:embed="rId2">
            <a:extLst>
              <a:ext uri="{28A0092B-C50C-407E-A947-70E740481C1C}">
                <a14:useLocalDpi xmlns:a14="http://schemas.microsoft.com/office/drawing/2010/main" val="0"/>
              </a:ext>
            </a:extLst>
          </a:blip>
          <a:srcRect l="2678" t="49999" b="2"/>
          <a:stretch/>
        </p:blipFill>
        <p:spPr bwMode="auto">
          <a:xfrm>
            <a:off x="7445036" y="1734821"/>
            <a:ext cx="4672013" cy="1600200"/>
          </a:xfrm>
          <a:prstGeom prst="rect">
            <a:avLst/>
          </a:prstGeom>
          <a:noFill/>
          <a:ln>
            <a:noFill/>
          </a:ln>
        </p:spPr>
      </p:pic>
      <p:pic>
        <p:nvPicPr>
          <p:cNvPr id="2050" name="Picture 2" descr="Castaño Árbol Paisaje La Naturaleza | Arboles para jardin, Tipos de arboles,  Fotografía de árboles">
            <a:extLst>
              <a:ext uri="{FF2B5EF4-FFF2-40B4-BE49-F238E27FC236}">
                <a16:creationId xmlns:a16="http://schemas.microsoft.com/office/drawing/2014/main" xmlns="" id="{E64FDBD0-0DAF-E378-F440-88875D127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43" b="15178"/>
          <a:stretch/>
        </p:blipFill>
        <p:spPr bwMode="auto">
          <a:xfrm>
            <a:off x="7634954" y="79001"/>
            <a:ext cx="1538804" cy="1593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staño (Castanea sativa): cultivo y cuidado en el jardín - Agromática">
            <a:extLst>
              <a:ext uri="{FF2B5EF4-FFF2-40B4-BE49-F238E27FC236}">
                <a16:creationId xmlns:a16="http://schemas.microsoft.com/office/drawing/2014/main" xmlns="" id="{74AB8D71-7517-125F-A89A-8C21D3BA3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244" y="7257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DERA DE CASTAÑO - Almacén De Maderas MAJOFESA">
            <a:extLst>
              <a:ext uri="{FF2B5EF4-FFF2-40B4-BE49-F238E27FC236}">
                <a16:creationId xmlns:a16="http://schemas.microsoft.com/office/drawing/2014/main" xmlns="" id="{92C69995-FD80-6AAE-4690-73A90D2F3A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388" b="10884"/>
          <a:stretch/>
        </p:blipFill>
        <p:spPr bwMode="auto">
          <a:xfrm>
            <a:off x="7445037" y="4974774"/>
            <a:ext cx="467201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características castaño">
            <a:extLst>
              <a:ext uri="{FF2B5EF4-FFF2-40B4-BE49-F238E27FC236}">
                <a16:creationId xmlns:a16="http://schemas.microsoft.com/office/drawing/2014/main" xmlns="" id="{260B7982-3A5F-42EE-0ED9-2FCBC075DD21}"/>
              </a:ext>
            </a:extLst>
          </p:cNvPr>
          <p:cNvPicPr>
            <a:picLocks noChangeAspect="1"/>
          </p:cNvPicPr>
          <p:nvPr/>
        </p:nvPicPr>
        <p:blipFill rotWithShape="1">
          <a:blip r:embed="rId6">
            <a:extLst>
              <a:ext uri="{28A0092B-C50C-407E-A947-70E740481C1C}">
                <a14:useLocalDpi xmlns:a14="http://schemas.microsoft.com/office/drawing/2010/main" val="0"/>
              </a:ext>
            </a:extLst>
          </a:blip>
          <a:srcRect l="81465" b="1051"/>
          <a:stretch/>
        </p:blipFill>
        <p:spPr bwMode="auto">
          <a:xfrm rot="5400000">
            <a:off x="8980942" y="1817118"/>
            <a:ext cx="1600199" cy="4672014"/>
          </a:xfrm>
          <a:prstGeom prst="rect">
            <a:avLst/>
          </a:prstGeom>
          <a:noFill/>
          <a:ln>
            <a:noFill/>
          </a:ln>
        </p:spPr>
      </p:pic>
      <p:sp>
        <p:nvSpPr>
          <p:cNvPr id="12" name="Rectángulo 11">
            <a:extLst>
              <a:ext uri="{FF2B5EF4-FFF2-40B4-BE49-F238E27FC236}">
                <a16:creationId xmlns:a16="http://schemas.microsoft.com/office/drawing/2014/main" xmlns="" id="{68A6A1ED-9D1D-6B3D-1C55-5D11AFFFF8D7}"/>
              </a:ext>
            </a:extLst>
          </p:cNvPr>
          <p:cNvSpPr/>
          <p:nvPr/>
        </p:nvSpPr>
        <p:spPr>
          <a:xfrm>
            <a:off x="755107" y="1525956"/>
            <a:ext cx="3899016"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Castanea</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sativa</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96695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xmlns="" id="{9ED101CF-E444-41A0-A0B8-419D3D6D65F9}"/>
              </a:ext>
            </a:extLst>
          </p:cNvPr>
          <p:cNvSpPr>
            <a:spLocks noGrp="1"/>
          </p:cNvSpPr>
          <p:nvPr>
            <p:ph sz="quarter" idx="15"/>
          </p:nvPr>
        </p:nvSpPr>
        <p:spPr>
          <a:xfrm>
            <a:off x="101600" y="2540002"/>
            <a:ext cx="7217230" cy="4317998"/>
          </a:xfrm>
        </p:spPr>
        <p:txBody>
          <a:bodyPr/>
          <a:lstStyle/>
          <a:p>
            <a:pPr marL="285750" indent="-285750">
              <a:buFont typeface="Arial" panose="020B0604020202020204" pitchFamily="34" charset="0"/>
              <a:buChar char="•"/>
            </a:pPr>
            <a:r>
              <a:rPr lang="es-MX" dirty="0">
                <a:latin typeface="Arial Nova Cond Light" panose="020B0604020202020204" pitchFamily="34" charset="0"/>
              </a:rPr>
              <a:t>Ligera y </a:t>
            </a:r>
            <a:r>
              <a:rPr lang="es-MX" dirty="0" err="1">
                <a:latin typeface="Arial Nova Cond Light" panose="020B0604020202020204" pitchFamily="34" charset="0"/>
              </a:rPr>
              <a:t>semi-dura</a:t>
            </a:r>
            <a:r>
              <a:rPr lang="es-MX" dirty="0">
                <a:latin typeface="Arial Nova Cond Light" panose="020B0604020202020204" pitchFamily="34" charset="0"/>
              </a:rPr>
              <a:t>.</a:t>
            </a:r>
          </a:p>
          <a:p>
            <a:pPr marL="285750" indent="-285750">
              <a:buFont typeface="Arial" panose="020B0604020202020204" pitchFamily="34" charset="0"/>
              <a:buChar char="•"/>
            </a:pPr>
            <a:r>
              <a:rPr lang="es-MX" dirty="0">
                <a:latin typeface="Arial Nova Cond Light" panose="020B0604020202020204" pitchFamily="34" charset="0"/>
              </a:rPr>
              <a:t>Madera muy decorativa, rojiza, veteado característico y fácil de trabajar.</a:t>
            </a:r>
          </a:p>
          <a:p>
            <a:pPr marL="285750" indent="-285750">
              <a:buFont typeface="Arial" panose="020B0604020202020204" pitchFamily="34" charset="0"/>
              <a:buChar char="•"/>
            </a:pPr>
            <a:r>
              <a:rPr lang="es-MX" dirty="0">
                <a:latin typeface="Arial Nova Cond Light" panose="020B0604020202020204" pitchFamily="34" charset="0"/>
              </a:rPr>
              <a:t>Duramen marrón rojizo a rojo. Albura rosada clara.</a:t>
            </a:r>
          </a:p>
          <a:p>
            <a:pPr marL="285750" indent="-285750">
              <a:buFont typeface="Arial" panose="020B0604020202020204" pitchFamily="34" charset="0"/>
              <a:buChar char="•"/>
            </a:pPr>
            <a:r>
              <a:rPr lang="es-MX" dirty="0">
                <a:latin typeface="Arial Nova Cond Light" panose="020B0604020202020204" pitchFamily="34" charset="0"/>
              </a:rPr>
              <a:t>Fibra recta y grano fino a muy fino.</a:t>
            </a:r>
          </a:p>
          <a:p>
            <a:pPr marL="285750" indent="-285750">
              <a:buFont typeface="Arial" panose="020B0604020202020204" pitchFamily="34" charset="0"/>
              <a:buChar char="•"/>
            </a:pPr>
            <a:r>
              <a:rPr lang="es-MX" dirty="0">
                <a:latin typeface="Arial Nova Cond Light" panose="020B0604020202020204" pitchFamily="34" charset="0"/>
              </a:rPr>
              <a:t>Susceptible al ataque de hongos, pero con cierta resistencia al ataque de insectos, excepto a la carcoma.</a:t>
            </a:r>
          </a:p>
          <a:p>
            <a:pPr marL="285750" indent="-285750">
              <a:buFont typeface="Arial" panose="020B0604020202020204" pitchFamily="34" charset="0"/>
              <a:buChar char="•"/>
            </a:pPr>
            <a:r>
              <a:rPr lang="es-MX" dirty="0">
                <a:latin typeface="Arial Nova Cond Light" panose="020B0604020202020204" pitchFamily="34" charset="0"/>
              </a:rPr>
              <a:t>Es afectada por grandes cambios de temperatura y humedad.</a:t>
            </a:r>
          </a:p>
          <a:p>
            <a:pPr marL="285750" indent="-285750">
              <a:buFont typeface="Arial" panose="020B0604020202020204" pitchFamily="34" charset="0"/>
              <a:buChar char="•"/>
            </a:pPr>
            <a:r>
              <a:rPr lang="es-MX" dirty="0">
                <a:latin typeface="Arial Nova Cond Light" panose="020B0604020202020204" pitchFamily="34" charset="0"/>
              </a:rPr>
              <a:t>Usos en carpintería de interior, mobiliario, talla y torneado, chapas y tableros.</a:t>
            </a:r>
          </a:p>
        </p:txBody>
      </p:sp>
      <p:sp>
        <p:nvSpPr>
          <p:cNvPr id="3" name="Marcador de pie de página 2">
            <a:extLst>
              <a:ext uri="{FF2B5EF4-FFF2-40B4-BE49-F238E27FC236}">
                <a16:creationId xmlns:a16="http://schemas.microsoft.com/office/drawing/2014/main" xmlns="" id="{0BE507C8-7C3F-7C31-124C-4C25DE4FA8AA}"/>
              </a:ext>
            </a:extLst>
          </p:cNvPr>
          <p:cNvSpPr>
            <a:spLocks noGrp="1"/>
          </p:cNvSpPr>
          <p:nvPr>
            <p:ph type="ftr" sz="quarter" idx="11"/>
          </p:nvPr>
        </p:nvSpPr>
        <p:spPr/>
        <p:txBody>
          <a:bodyPr/>
          <a:lstStyle/>
          <a:p>
            <a:pPr rtl="0"/>
            <a:r>
              <a:rPr lang="es-ES" noProof="0"/>
              <a:t>Maderas y sus características</a:t>
            </a:r>
          </a:p>
        </p:txBody>
      </p:sp>
      <p:sp>
        <p:nvSpPr>
          <p:cNvPr id="4" name="Marcador de número de diapositiva 3">
            <a:extLst>
              <a:ext uri="{FF2B5EF4-FFF2-40B4-BE49-F238E27FC236}">
                <a16:creationId xmlns:a16="http://schemas.microsoft.com/office/drawing/2014/main" xmlns="" id="{2A003ED5-C4AA-42FB-7315-7717C2758051}"/>
              </a:ext>
            </a:extLst>
          </p:cNvPr>
          <p:cNvSpPr>
            <a:spLocks noGrp="1"/>
          </p:cNvSpPr>
          <p:nvPr>
            <p:ph type="sldNum" sz="quarter" idx="12"/>
          </p:nvPr>
        </p:nvSpPr>
        <p:spPr/>
        <p:txBody>
          <a:bodyPr/>
          <a:lstStyle/>
          <a:p>
            <a:pPr rtl="0"/>
            <a:fld id="{18D65601-5AE2-46FC-B138-694DDD2B510D}" type="slidenum">
              <a:rPr lang="es-ES" noProof="0" smtClean="0"/>
              <a:t>9</a:t>
            </a:fld>
            <a:endParaRPr lang="es-ES" noProof="0"/>
          </a:p>
        </p:txBody>
      </p:sp>
      <p:sp>
        <p:nvSpPr>
          <p:cNvPr id="14" name="Título 13">
            <a:extLst>
              <a:ext uri="{FF2B5EF4-FFF2-40B4-BE49-F238E27FC236}">
                <a16:creationId xmlns:a16="http://schemas.microsoft.com/office/drawing/2014/main" xmlns="" id="{9A49B71D-A258-05E3-E9E1-180067CC430E}"/>
              </a:ext>
            </a:extLst>
          </p:cNvPr>
          <p:cNvSpPr>
            <a:spLocks noGrp="1"/>
          </p:cNvSpPr>
          <p:nvPr>
            <p:ph type="title"/>
          </p:nvPr>
        </p:nvSpPr>
        <p:spPr>
          <a:xfrm>
            <a:off x="870862" y="449953"/>
            <a:ext cx="4607268" cy="895383"/>
          </a:xfrm>
        </p:spPr>
        <p:style>
          <a:lnRef idx="0">
            <a:schemeClr val="accent6"/>
          </a:lnRef>
          <a:fillRef idx="3">
            <a:schemeClr val="accent6"/>
          </a:fillRef>
          <a:effectRef idx="3">
            <a:schemeClr val="accent6"/>
          </a:effectRef>
          <a:fontRef idx="minor">
            <a:schemeClr val="lt1"/>
          </a:fontRef>
        </p:style>
        <p:txBody>
          <a:bodyPr/>
          <a:lstStyle/>
          <a:p>
            <a:r>
              <a:rPr lang="es-MX" sz="4400" b="1"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CEREZO</a:t>
            </a:r>
          </a:p>
        </p:txBody>
      </p:sp>
      <p:pic>
        <p:nvPicPr>
          <p:cNvPr id="6" name="Imagen 5" descr="madera de cerezo">
            <a:extLst>
              <a:ext uri="{FF2B5EF4-FFF2-40B4-BE49-F238E27FC236}">
                <a16:creationId xmlns:a16="http://schemas.microsoft.com/office/drawing/2014/main" xmlns="" id="{7FF4A081-82FA-DA15-1BB1-E11EDB6D2CB7}"/>
              </a:ext>
            </a:extLst>
          </p:cNvPr>
          <p:cNvPicPr>
            <a:picLocks noChangeAspect="1"/>
          </p:cNvPicPr>
          <p:nvPr/>
        </p:nvPicPr>
        <p:blipFill rotWithShape="1">
          <a:blip r:embed="rId2">
            <a:extLst>
              <a:ext uri="{28A0092B-C50C-407E-A947-70E740481C1C}">
                <a14:useLocalDpi xmlns:a14="http://schemas.microsoft.com/office/drawing/2010/main" val="0"/>
              </a:ext>
            </a:extLst>
          </a:blip>
          <a:srcRect b="27401"/>
          <a:stretch/>
        </p:blipFill>
        <p:spPr bwMode="auto">
          <a:xfrm>
            <a:off x="7318830" y="2152338"/>
            <a:ext cx="4800600" cy="2323475"/>
          </a:xfrm>
          <a:prstGeom prst="rect">
            <a:avLst/>
          </a:prstGeom>
          <a:noFill/>
          <a:ln>
            <a:noFill/>
          </a:ln>
        </p:spPr>
      </p:pic>
      <p:pic>
        <p:nvPicPr>
          <p:cNvPr id="7" name="Imagen 6" descr="madera color cerezo">
            <a:extLst>
              <a:ext uri="{FF2B5EF4-FFF2-40B4-BE49-F238E27FC236}">
                <a16:creationId xmlns:a16="http://schemas.microsoft.com/office/drawing/2014/main" xmlns="" id="{AF14DB63-AACF-7B2E-753F-818B4B621A44}"/>
              </a:ext>
            </a:extLst>
          </p:cNvPr>
          <p:cNvPicPr>
            <a:picLocks noChangeAspect="1"/>
          </p:cNvPicPr>
          <p:nvPr/>
        </p:nvPicPr>
        <p:blipFill rotWithShape="1">
          <a:blip r:embed="rId3">
            <a:extLst>
              <a:ext uri="{28A0092B-C50C-407E-A947-70E740481C1C}">
                <a14:useLocalDpi xmlns:a14="http://schemas.microsoft.com/office/drawing/2010/main" val="0"/>
              </a:ext>
            </a:extLst>
          </a:blip>
          <a:srcRect l="58225" r="16365" b="4000"/>
          <a:stretch/>
        </p:blipFill>
        <p:spPr bwMode="auto">
          <a:xfrm rot="5400000">
            <a:off x="8555009" y="3250992"/>
            <a:ext cx="2323475" cy="4800601"/>
          </a:xfrm>
          <a:prstGeom prst="rect">
            <a:avLst/>
          </a:prstGeom>
          <a:noFill/>
          <a:ln>
            <a:noFill/>
          </a:ln>
        </p:spPr>
      </p:pic>
      <p:pic>
        <p:nvPicPr>
          <p:cNvPr id="3074" name="Picture 2" descr="Cómo podar un cerezo - 7 pasos">
            <a:extLst>
              <a:ext uri="{FF2B5EF4-FFF2-40B4-BE49-F238E27FC236}">
                <a16:creationId xmlns:a16="http://schemas.microsoft.com/office/drawing/2014/main" xmlns="" id="{A93B3F35-8ACC-56B6-E61D-C4C80A0E8A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54"/>
          <a:stretch/>
        </p:blipFill>
        <p:spPr bwMode="auto">
          <a:xfrm>
            <a:off x="7314080" y="74950"/>
            <a:ext cx="210193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rezo: Propiedades del árbol Medicinal - Herbolario Casa Pià">
            <a:extLst>
              <a:ext uri="{FF2B5EF4-FFF2-40B4-BE49-F238E27FC236}">
                <a16:creationId xmlns:a16="http://schemas.microsoft.com/office/drawing/2014/main" xmlns="" id="{CABEA33A-E250-0022-29A7-A1C4ABFDD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672" y="74950"/>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20065232-EA74-C07C-F060-154728EF8D24}"/>
              </a:ext>
            </a:extLst>
          </p:cNvPr>
          <p:cNvSpPr/>
          <p:nvPr/>
        </p:nvSpPr>
        <p:spPr>
          <a:xfrm>
            <a:off x="754842" y="1525956"/>
            <a:ext cx="2809359" cy="923330"/>
          </a:xfrm>
          <a:prstGeom prst="rect">
            <a:avLst/>
          </a:prstGeom>
          <a:noFill/>
        </p:spPr>
        <p:txBody>
          <a:bodyPr wrap="none" lIns="91440" tIns="45720" rIns="91440" bIns="45720">
            <a:spAutoFit/>
          </a:bodyPr>
          <a:lstStyle/>
          <a:p>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Pronus</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 </a:t>
            </a:r>
            <a:r>
              <a:rPr lang="es-MX" sz="5400" i="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sp</a:t>
            </a:r>
            <a:r>
              <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ova Cond Light" panose="020B0604020202020204" pitchFamily="34" charset="0"/>
              </a:rPr>
              <a:t>.</a:t>
            </a:r>
            <a:endParaRPr lang="es-MX" sz="54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354079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8958506_TF78544816_Win32" id="{D8003B14-84EE-4F52-900B-5D586F27D228}" vid="{EE689850-2AB4-4269-9B89-035DCB753E8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Presentación de conferencia moderna</Template>
  <TotalTime>2283</TotalTime>
  <Words>3402</Words>
  <Application>Microsoft Office PowerPoint</Application>
  <PresentationFormat>Panorámica</PresentationFormat>
  <Paragraphs>385</Paragraphs>
  <Slides>36</Slides>
  <Notes>5</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47" baseType="lpstr">
      <vt:lpstr>Aharoni</vt:lpstr>
      <vt:lpstr>Arial</vt:lpstr>
      <vt:lpstr>Arial Black</vt:lpstr>
      <vt:lpstr>Arial Nova Cond Light</vt:lpstr>
      <vt:lpstr>Calibri</vt:lpstr>
      <vt:lpstr>Tisa Offc Serif Pro</vt:lpstr>
      <vt:lpstr>Univers Light</vt:lpstr>
      <vt:lpstr>Univers LT Std 45 Light</vt:lpstr>
      <vt:lpstr>Wingdings</vt:lpstr>
      <vt:lpstr>Tema de Office</vt:lpstr>
      <vt:lpstr>Worksheet</vt:lpstr>
      <vt:lpstr>Maderas y sus características</vt:lpstr>
      <vt:lpstr>Tipos de madera más comunes</vt:lpstr>
      <vt:lpstr>Maderas frondosas</vt:lpstr>
      <vt:lpstr>ABEDUL</vt:lpstr>
      <vt:lpstr>Presentación de PowerPoint</vt:lpstr>
      <vt:lpstr>ALISO</vt:lpstr>
      <vt:lpstr>BOJ</vt:lpstr>
      <vt:lpstr>CASTAÑO</vt:lpstr>
      <vt:lpstr>CEREZO</vt:lpstr>
      <vt:lpstr>ENCINO, ROBLE o ALCORNOQUE</vt:lpstr>
      <vt:lpstr>FRESNO</vt:lpstr>
      <vt:lpstr>HAYA</vt:lpstr>
      <vt:lpstr>MAPLE o ARCE</vt:lpstr>
      <vt:lpstr>NOGAL</vt:lpstr>
      <vt:lpstr>OLIVO</vt:lpstr>
      <vt:lpstr>OLMO</vt:lpstr>
      <vt:lpstr>PAULOWNIA o KIRI</vt:lpstr>
      <vt:lpstr>SAUCE</vt:lpstr>
      <vt:lpstr>Maderas coníferas</vt:lpstr>
      <vt:lpstr>ABETO</vt:lpstr>
      <vt:lpstr>CIPRÉS</vt:lpstr>
      <vt:lpstr>ENEBRO o SABINA</vt:lpstr>
      <vt:lpstr>PINO</vt:lpstr>
      <vt:lpstr>Presentación de PowerPoint</vt:lpstr>
      <vt:lpstr>Maderas tropicales</vt:lpstr>
      <vt:lpstr>CAOBA</vt:lpstr>
      <vt:lpstr>CEDRO</vt:lpstr>
      <vt:lpstr>ÉBANO</vt:lpstr>
      <vt:lpstr>OKUME</vt:lpstr>
      <vt:lpstr>PALO SANTO</vt:lpstr>
      <vt:lpstr>PAROTA</vt:lpstr>
      <vt:lpstr>TECA o TEKA</vt:lpstr>
      <vt:lpstr>TZALAM</vt:lpstr>
      <vt:lpstr>Maderas finas</vt:lpstr>
      <vt:lpstr>Presentación de PowerPoint</vt:lpstr>
      <vt:lpstr>FIN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conferencia</dc:title>
  <dc:creator>Ismael Malagón Santiago</dc:creator>
  <cp:lastModifiedBy>ISMAEL</cp:lastModifiedBy>
  <cp:revision>204</cp:revision>
  <dcterms:created xsi:type="dcterms:W3CDTF">2022-07-25T17:19:45Z</dcterms:created>
  <dcterms:modified xsi:type="dcterms:W3CDTF">2023-06-01T19:19:05Z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